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57"/>
  </p:notesMasterIdLst>
  <p:sldIdLst>
    <p:sldId id="256" r:id="rId4"/>
    <p:sldId id="457" r:id="rId5"/>
    <p:sldId id="462" r:id="rId6"/>
    <p:sldId id="959" r:id="rId7"/>
    <p:sldId id="325" r:id="rId8"/>
    <p:sldId id="463" r:id="rId9"/>
    <p:sldId id="261" r:id="rId10"/>
    <p:sldId id="957" r:id="rId11"/>
    <p:sldId id="958" r:id="rId12"/>
    <p:sldId id="326" r:id="rId13"/>
    <p:sldId id="318" r:id="rId14"/>
    <p:sldId id="307" r:id="rId15"/>
    <p:sldId id="269" r:id="rId16"/>
    <p:sldId id="257" r:id="rId17"/>
    <p:sldId id="270" r:id="rId18"/>
    <p:sldId id="273" r:id="rId19"/>
    <p:sldId id="272" r:id="rId20"/>
    <p:sldId id="274" r:id="rId21"/>
    <p:sldId id="280" r:id="rId22"/>
    <p:sldId id="288" r:id="rId23"/>
    <p:sldId id="275" r:id="rId24"/>
    <p:sldId id="282" r:id="rId25"/>
    <p:sldId id="283" r:id="rId26"/>
    <p:sldId id="303" r:id="rId27"/>
    <p:sldId id="308" r:id="rId28"/>
    <p:sldId id="302" r:id="rId29"/>
    <p:sldId id="305" r:id="rId30"/>
    <p:sldId id="309" r:id="rId31"/>
    <p:sldId id="306" r:id="rId32"/>
    <p:sldId id="277" r:id="rId33"/>
    <p:sldId id="284" r:id="rId34"/>
    <p:sldId id="279" r:id="rId35"/>
    <p:sldId id="285" r:id="rId36"/>
    <p:sldId id="286" r:id="rId37"/>
    <p:sldId id="289" r:id="rId38"/>
    <p:sldId id="287" r:id="rId39"/>
    <p:sldId id="290" r:id="rId40"/>
    <p:sldId id="291" r:id="rId41"/>
    <p:sldId id="960" r:id="rId42"/>
    <p:sldId id="292" r:id="rId43"/>
    <p:sldId id="293" r:id="rId44"/>
    <p:sldId id="295" r:id="rId45"/>
    <p:sldId id="296" r:id="rId46"/>
    <p:sldId id="297" r:id="rId47"/>
    <p:sldId id="322" r:id="rId48"/>
    <p:sldId id="319" r:id="rId49"/>
    <p:sldId id="311" r:id="rId50"/>
    <p:sldId id="312" r:id="rId51"/>
    <p:sldId id="313" r:id="rId52"/>
    <p:sldId id="321" r:id="rId53"/>
    <p:sldId id="298" r:id="rId54"/>
    <p:sldId id="314" r:id="rId55"/>
    <p:sldId id="31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7"/>
    <p:restoredTop sz="91360"/>
  </p:normalViewPr>
  <p:slideViewPr>
    <p:cSldViewPr snapToGrid="0" snapToObjects="1">
      <p:cViewPr varScale="1">
        <p:scale>
          <a:sx n="190" d="100"/>
          <a:sy n="190" d="100"/>
        </p:scale>
        <p:origin x="10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74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09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24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odle.com/poll/6fxsyhz7a3v5q4yg?utm_source=poll&amp;utm_medium=link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ory.stanford.edu/~tim/s15/l/l9.pdf" TargetMode="Externa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sites.google.com/site/nlpannotation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378160"/>
            <a:ext cx="1188085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Label Aggregation: Matrix-Based Methods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8B0E93-67A6-844F-8EFE-1E0386884E4C}"/>
              </a:ext>
            </a:extLst>
          </p:cNvPr>
          <p:cNvSpPr/>
          <p:nvPr/>
        </p:nvSpPr>
        <p:spPr>
          <a:xfrm>
            <a:off x="406400" y="497575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F171-9A28-C645-9E97-6C7AC335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D0D31-7BEA-1B44-92D6-F1F9532EA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9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D9E6-448E-0C42-A283-AC28B2001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EM-Based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350794-7115-C04E-9267-196EFD0113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: Observations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latent variables</a:t>
                </a:r>
              </a:p>
              <a:p>
                <a:pPr marL="0" indent="0">
                  <a:buNone/>
                </a:pPr>
                <a:endParaRPr lang="en-US" sz="300" dirty="0"/>
              </a:p>
              <a:p>
                <a:r>
                  <a:rPr lang="en-US" dirty="0"/>
                  <a:t>Concepts</a:t>
                </a:r>
              </a:p>
              <a:p>
                <a:pPr lvl="1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Steps for MLE approach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Define label generation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contains the true labels and other latent factors in your models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Optimization</a:t>
                </a:r>
                <a:r>
                  <a:rPr lang="en-US" dirty="0"/>
                  <a:t>: Find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 is often used for the optimization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350794-7115-C04E-9267-196EFD0113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8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878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C8BDB-8330-684E-819A-82E5B99B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EM-Based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0BD8-6050-4E4B-AF63-AE21D81F7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Connection to supervised learning</a:t>
            </a:r>
          </a:p>
          <a:p>
            <a:pPr lvl="1"/>
            <a:r>
              <a:rPr lang="en-US" dirty="0"/>
              <a:t>Model of the labeling process: Hypothesis set / Loss Function</a:t>
            </a:r>
          </a:p>
          <a:p>
            <a:pPr lvl="1"/>
            <a:r>
              <a:rPr lang="en-US" dirty="0"/>
              <a:t>EM: an algorithm to find a hypothesis within the set that minimizes the error </a:t>
            </a:r>
          </a:p>
          <a:p>
            <a:pPr lvl="1"/>
            <a:endParaRPr lang="en-US" dirty="0"/>
          </a:p>
          <a:p>
            <a:r>
              <a:rPr lang="en-US" dirty="0"/>
              <a:t>Pros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Empirically performs well</a:t>
            </a:r>
          </a:p>
          <a:p>
            <a:pPr lvl="1"/>
            <a:r>
              <a:rPr lang="en-US" dirty="0"/>
              <a:t>A generic framework</a:t>
            </a:r>
          </a:p>
          <a:p>
            <a:pPr lvl="2"/>
            <a:r>
              <a:rPr lang="en-US" dirty="0"/>
              <a:t>There is a HUGE amount of research along this line, with different models of label generation</a:t>
            </a:r>
          </a:p>
          <a:p>
            <a:endParaRPr lang="en-US" sz="6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EM only attempts to find the local optimal of the objective function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Lack of theoretical guarantees </a:t>
            </a:r>
            <a:r>
              <a:rPr lang="en-US" dirty="0"/>
              <a:t>on the final performance</a:t>
            </a:r>
          </a:p>
          <a:p>
            <a:pPr lvl="2"/>
            <a:r>
              <a:rPr lang="en-US" dirty="0"/>
              <a:t>Are we just getting lucky?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16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0B5F8-962A-A24B-A798-0FCAA95D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Today’s Lecture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19C1E-1D4B-494B-9D1F-929C06B7E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444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9753D-6A7A-B944-B803-EDFD9CF71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Aggregation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66EBEE-9F01-DA4C-89AB-521490A90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749230"/>
              </p:ext>
            </p:extLst>
          </p:nvPr>
        </p:nvGraphicFramePr>
        <p:xfrm>
          <a:off x="838200" y="1709968"/>
          <a:ext cx="8128002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E03CAB-14E9-F749-866E-510A07CF06D6}"/>
              </a:ext>
            </a:extLst>
          </p:cNvPr>
          <p:cNvSpPr txBox="1"/>
          <p:nvPr/>
        </p:nvSpPr>
        <p:spPr>
          <a:xfrm>
            <a:off x="813478" y="5148032"/>
            <a:ext cx="6458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Goal:  Infer the true label of each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A02A1-359D-6841-99A0-4B2C06502703}"/>
              </a:ext>
            </a:extLst>
          </p:cNvPr>
          <p:cNvSpPr txBox="1"/>
          <p:nvPr/>
        </p:nvSpPr>
        <p:spPr>
          <a:xfrm>
            <a:off x="2731081" y="4472448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CB70D-BC6A-5D42-9588-45B82022E2C1}"/>
              </a:ext>
            </a:extLst>
          </p:cNvPr>
          <p:cNvSpPr txBox="1"/>
          <p:nvPr/>
        </p:nvSpPr>
        <p:spPr>
          <a:xfrm>
            <a:off x="4038237" y="4472448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1570B-C0BA-5244-A851-5CD893EE08EC}"/>
              </a:ext>
            </a:extLst>
          </p:cNvPr>
          <p:cNvSpPr txBox="1"/>
          <p:nvPr/>
        </p:nvSpPr>
        <p:spPr>
          <a:xfrm>
            <a:off x="5424753" y="4472447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96C56-30AE-2B4B-ADAA-FEA58C0A9BBC}"/>
              </a:ext>
            </a:extLst>
          </p:cNvPr>
          <p:cNvSpPr txBox="1"/>
          <p:nvPr/>
        </p:nvSpPr>
        <p:spPr>
          <a:xfrm>
            <a:off x="6864623" y="4472446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778D51-C435-9348-99F4-62704459F45F}"/>
              </a:ext>
            </a:extLst>
          </p:cNvPr>
          <p:cNvSpPr txBox="1"/>
          <p:nvPr/>
        </p:nvSpPr>
        <p:spPr>
          <a:xfrm>
            <a:off x="838200" y="6200487"/>
            <a:ext cx="7131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given data is represented as a </a:t>
            </a:r>
            <a:r>
              <a:rPr lang="en-US" sz="3200" dirty="0">
                <a:solidFill>
                  <a:schemeClr val="accent1"/>
                </a:solidFill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144289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E83A-18AF-0246-ABEE-BF0F79B1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Another Similar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D081A-C3D8-DD40-AF34-90BD7F323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95770"/>
          </a:xfrm>
        </p:spPr>
        <p:txBody>
          <a:bodyPr/>
          <a:lstStyle/>
          <a:p>
            <a:r>
              <a:rPr lang="en-US" dirty="0"/>
              <a:t>Movie recommendation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392187"/>
              </p:ext>
            </p:extLst>
          </p:nvPr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89D3EAB-C978-4046-84BB-7E1FC27D21EA}"/>
              </a:ext>
            </a:extLst>
          </p:cNvPr>
          <p:cNvSpPr txBox="1"/>
          <p:nvPr/>
        </p:nvSpPr>
        <p:spPr>
          <a:xfrm>
            <a:off x="1234612" y="5456332"/>
            <a:ext cx="8681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Warmup Discussion: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Which movie will you recommend to Alice? Why?</a:t>
            </a:r>
          </a:p>
        </p:txBody>
      </p:sp>
    </p:spTree>
    <p:extLst>
      <p:ext uri="{BB962C8B-B14F-4D97-AF65-F5344CB8AC3E}">
        <p14:creationId xmlns:p14="http://schemas.microsoft.com/office/powerpoint/2010/main" val="188586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79D0-C9D7-B844-9C6C-F14B52C8A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E1DB2-3A9A-FA47-B480-5C0E883C0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27" y="4386370"/>
            <a:ext cx="11071975" cy="2282562"/>
          </a:xfrm>
        </p:spPr>
        <p:txBody>
          <a:bodyPr>
            <a:normAutofit fontScale="92500"/>
          </a:bodyPr>
          <a:lstStyle/>
          <a:p>
            <a:r>
              <a:rPr lang="en-US" dirty="0"/>
              <a:t>User-based collaborative filtering</a:t>
            </a:r>
          </a:p>
          <a:p>
            <a:pPr lvl="1"/>
            <a:r>
              <a:rPr lang="en-US" dirty="0"/>
              <a:t>Examine users’ rating </a:t>
            </a:r>
            <a:r>
              <a:rPr lang="en-US" i="1" dirty="0"/>
              <a:t>vector</a:t>
            </a:r>
          </a:p>
          <a:p>
            <a:pPr lvl="2"/>
            <a:r>
              <a:rPr lang="en-US" dirty="0"/>
              <a:t>Alice and Bob seem to have similar tastes</a:t>
            </a:r>
          </a:p>
          <a:p>
            <a:pPr lvl="2"/>
            <a:r>
              <a:rPr lang="en-US" dirty="0"/>
              <a:t>Bob likes Movie 5</a:t>
            </a:r>
          </a:p>
          <a:p>
            <a:pPr lvl="2"/>
            <a:r>
              <a:rPr lang="en-US" dirty="0"/>
              <a:t>Alice probably also likes Movie 5</a:t>
            </a:r>
          </a:p>
          <a:p>
            <a:pPr lvl="1"/>
            <a:r>
              <a:rPr lang="en-US" dirty="0"/>
              <a:t>We can also calculate </a:t>
            </a:r>
            <a:r>
              <a:rPr lang="en-US" dirty="0">
                <a:solidFill>
                  <a:schemeClr val="accent1"/>
                </a:solidFill>
              </a:rPr>
              <a:t>similarities</a:t>
            </a:r>
            <a:r>
              <a:rPr lang="en-US" dirty="0"/>
              <a:t> among users, and </a:t>
            </a:r>
            <a:r>
              <a:rPr lang="en-US" dirty="0">
                <a:solidFill>
                  <a:schemeClr val="accent1"/>
                </a:solidFill>
              </a:rPr>
              <a:t>weight</a:t>
            </a:r>
            <a:r>
              <a:rPr lang="en-US" dirty="0"/>
              <a:t> their opinions accordingly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A6E259-0EA1-8F45-AAE3-AF9221106047}"/>
              </a:ext>
            </a:extLst>
          </p:cNvPr>
          <p:cNvGraphicFramePr>
            <a:graphicFrameLocks noGrp="1"/>
          </p:cNvGraphicFramePr>
          <p:nvPr/>
        </p:nvGraphicFramePr>
        <p:xfrm>
          <a:off x="925228" y="1690688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E000F53-333D-0E48-8798-475782AB43D3}"/>
              </a:ext>
            </a:extLst>
          </p:cNvPr>
          <p:cNvSpPr/>
          <p:nvPr/>
        </p:nvSpPr>
        <p:spPr>
          <a:xfrm>
            <a:off x="838200" y="2055681"/>
            <a:ext cx="8759562" cy="47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F1905-6922-2447-9941-0D2BBBDAE84F}"/>
              </a:ext>
            </a:extLst>
          </p:cNvPr>
          <p:cNvSpPr/>
          <p:nvPr/>
        </p:nvSpPr>
        <p:spPr>
          <a:xfrm>
            <a:off x="842725" y="2471630"/>
            <a:ext cx="8759562" cy="47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97A5-D031-264B-861B-FCB829351B1C}"/>
              </a:ext>
            </a:extLst>
          </p:cNvPr>
          <p:cNvSpPr/>
          <p:nvPr/>
        </p:nvSpPr>
        <p:spPr>
          <a:xfrm>
            <a:off x="838200" y="2848311"/>
            <a:ext cx="8759562" cy="47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51B4B-22F5-2140-B190-F2540BE45E31}"/>
              </a:ext>
            </a:extLst>
          </p:cNvPr>
          <p:cNvSpPr/>
          <p:nvPr/>
        </p:nvSpPr>
        <p:spPr>
          <a:xfrm>
            <a:off x="838200" y="3298108"/>
            <a:ext cx="8759562" cy="47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05B06-2130-1D4F-BE5A-18F0AB4CCD32}"/>
              </a:ext>
            </a:extLst>
          </p:cNvPr>
          <p:cNvSpPr txBox="1"/>
          <p:nvPr/>
        </p:nvSpPr>
        <p:spPr>
          <a:xfrm>
            <a:off x="6630758" y="4150737"/>
            <a:ext cx="405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accent1"/>
                </a:solidFill>
              </a:rPr>
              <a:t>Bob is probably most similar to Alice</a:t>
            </a:r>
          </a:p>
        </p:txBody>
      </p:sp>
    </p:spTree>
    <p:extLst>
      <p:ext uri="{BB962C8B-B14F-4D97-AF65-F5344CB8AC3E}">
        <p14:creationId xmlns:p14="http://schemas.microsoft.com/office/powerpoint/2010/main" val="241439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7" grpId="2" animBg="1"/>
      <p:bldP spid="8" grpId="0" animBg="1"/>
      <p:bldP spid="8" grpId="1" animBg="1"/>
      <p:bldP spid="9" grpId="0" animBg="1"/>
      <p:bldP spid="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79D0-C9D7-B844-9C6C-F14B52C8A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E1DB2-3A9A-FA47-B480-5C0E883C0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28" y="4386370"/>
            <a:ext cx="10515600" cy="2282562"/>
          </a:xfrm>
        </p:spPr>
        <p:txBody>
          <a:bodyPr>
            <a:normAutofit/>
          </a:bodyPr>
          <a:lstStyle/>
          <a:p>
            <a:r>
              <a:rPr lang="en-US" dirty="0"/>
              <a:t>Item-based collaborative filtering</a:t>
            </a:r>
          </a:p>
          <a:p>
            <a:pPr lvl="1"/>
            <a:r>
              <a:rPr lang="en-US" dirty="0"/>
              <a:t>Examine items’ rating </a:t>
            </a:r>
            <a:r>
              <a:rPr lang="en-US" i="1" dirty="0"/>
              <a:t>vectors</a:t>
            </a:r>
          </a:p>
          <a:p>
            <a:pPr lvl="2"/>
            <a:r>
              <a:rPr lang="en-US" dirty="0"/>
              <a:t>People who like/hate Movie 1 seem to like/hate Movie 5 as well</a:t>
            </a:r>
          </a:p>
          <a:p>
            <a:pPr lvl="2"/>
            <a:r>
              <a:rPr lang="en-US" dirty="0"/>
              <a:t>Since Alice likes Movie 1, she might also like Movie 5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A6E259-0EA1-8F45-AAE3-AF9221106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181781"/>
              </p:ext>
            </p:extLst>
          </p:nvPr>
        </p:nvGraphicFramePr>
        <p:xfrm>
          <a:off x="925228" y="1690688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E000F53-333D-0E48-8798-475782AB43D3}"/>
              </a:ext>
            </a:extLst>
          </p:cNvPr>
          <p:cNvSpPr/>
          <p:nvPr/>
        </p:nvSpPr>
        <p:spPr>
          <a:xfrm>
            <a:off x="2035056" y="1546917"/>
            <a:ext cx="1375037" cy="2626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C391FA-A5B4-E941-9D0C-402F3E74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740" y="5181181"/>
            <a:ext cx="3364259" cy="16622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1C154E-392C-B14E-ABBA-0C1E5AEBBFC1}"/>
              </a:ext>
            </a:extLst>
          </p:cNvPr>
          <p:cNvSpPr/>
          <p:nvPr/>
        </p:nvSpPr>
        <p:spPr>
          <a:xfrm>
            <a:off x="6835656" y="1600927"/>
            <a:ext cx="1375037" cy="2626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22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B8427-ABC4-FA4E-BDFA-5A00B46D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 and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2DF4C-DCFA-B744-BCB6-A809C3619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9554"/>
          </a:xfrm>
        </p:spPr>
        <p:txBody>
          <a:bodyPr>
            <a:normAutofit/>
          </a:bodyPr>
          <a:lstStyle/>
          <a:p>
            <a:r>
              <a:rPr lang="en-US" dirty="0"/>
              <a:t>Properties of the approach</a:t>
            </a:r>
          </a:p>
          <a:p>
            <a:pPr lvl="1"/>
            <a:r>
              <a:rPr lang="en-US" dirty="0"/>
              <a:t>Simple and interpretable</a:t>
            </a:r>
          </a:p>
          <a:p>
            <a:pPr lvl="1"/>
            <a:r>
              <a:rPr lang="en-US" dirty="0"/>
              <a:t>Cold-start and data sparsity problem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(won’t discuss much in this lecture)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Key intuitions for collaborative filtering to work</a:t>
            </a:r>
          </a:p>
          <a:p>
            <a:pPr lvl="1"/>
            <a:r>
              <a:rPr lang="en-US" dirty="0"/>
              <a:t>A big number of ratings are controlled by a small number of parameters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 probably can see why this is related to crowdsourcing already</a:t>
            </a:r>
            <a:endParaRPr lang="en-US" dirty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  <a:p>
            <a:pPr lvl="1"/>
            <a:endParaRPr lang="en-US" dirty="0"/>
          </a:p>
          <a:p>
            <a:r>
              <a:rPr lang="en-US" dirty="0"/>
              <a:t>Low rank matrix approximation</a:t>
            </a:r>
          </a:p>
          <a:p>
            <a:pPr lvl="1"/>
            <a:r>
              <a:rPr lang="en-US" dirty="0"/>
              <a:t>A principled method to utilize the above intuition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EB5FBA-D47A-ED45-A04F-C4C99E7C8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375057"/>
              </p:ext>
            </p:extLst>
          </p:nvPr>
        </p:nvGraphicFramePr>
        <p:xfrm>
          <a:off x="8286750" y="5554927"/>
          <a:ext cx="3714753" cy="9902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0679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1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2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3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4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5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6</a:t>
                      </a:r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Alice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5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4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1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/>
                        <a:t>Bob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4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2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5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/>
                        <a:t>Charlie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1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4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2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David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3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2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4</a:t>
                      </a:r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…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24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BBBF24-401F-BB41-96AE-35C6A026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very short intro to</a:t>
            </a:r>
            <a:br>
              <a:rPr lang="en-US" dirty="0"/>
            </a:br>
            <a:r>
              <a:rPr lang="en-US" dirty="0"/>
              <a:t>Low rank matrix approximation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800A8-4827-0A4D-A966-CA4697FA9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25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9148D0-C344-E747-8B78-26E1B7C14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97" y="2454311"/>
            <a:ext cx="5022103" cy="122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5A9848-7A48-6E48-B323-18816F4F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Bidding for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CAC99-0B30-0245-9A30-AA2EDC0C7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50600" cy="5032375"/>
          </a:xfrm>
        </p:spPr>
        <p:txBody>
          <a:bodyPr>
            <a:normAutofit/>
          </a:bodyPr>
          <a:lstStyle/>
          <a:p>
            <a:r>
              <a:rPr lang="en-US" dirty="0"/>
              <a:t>Check out the course schedule for the presentation slots: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Provide at least 3~5 bids </a:t>
            </a:r>
            <a:r>
              <a:rPr lang="en-US" dirty="0">
                <a:solidFill>
                  <a:srgbClr val="FF0000"/>
                </a:solidFill>
              </a:rPr>
              <a:t>by the end of today </a:t>
            </a:r>
            <a:r>
              <a:rPr lang="en-US" dirty="0"/>
              <a:t>(hard deadline).</a:t>
            </a:r>
          </a:p>
          <a:p>
            <a:pPr lvl="1"/>
            <a:r>
              <a:rPr lang="en-US" dirty="0">
                <a:hlinkClick r:id="rId3"/>
              </a:rPr>
              <a:t>https://doodle.com/poll/6fxsyhz7a3v5q4yg?utm_source=poll&amp;utm_medium=link</a:t>
            </a:r>
            <a:endParaRPr lang="en-US" dirty="0"/>
          </a:p>
          <a:p>
            <a:pPr lvl="1"/>
            <a:r>
              <a:rPr lang="en-US" dirty="0"/>
              <a:t>You might want to glance over the papers of your bidding.</a:t>
            </a:r>
          </a:p>
          <a:p>
            <a:pPr lvl="1"/>
            <a:r>
              <a:rPr lang="en-US" dirty="0"/>
              <a:t>Bidding more than 5 bids is okay</a:t>
            </a:r>
          </a:p>
          <a:p>
            <a:pPr lvl="2"/>
            <a:r>
              <a:rPr lang="en-US" dirty="0"/>
              <a:t>It might help decrease the chance you get assigned to slots outside of your bids.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F7EE5-BD72-894C-8440-8726C14E4D03}"/>
              </a:ext>
            </a:extLst>
          </p:cNvPr>
          <p:cNvSpPr/>
          <p:nvPr/>
        </p:nvSpPr>
        <p:spPr>
          <a:xfrm>
            <a:off x="2248481" y="2703689"/>
            <a:ext cx="2619023" cy="725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857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EE1C0-2848-8D48-8609-D9EDEEF0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of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6F57C-4F3A-4341-95D2-D0D8DDEF6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9639"/>
          </a:xfrm>
        </p:spPr>
        <p:txBody>
          <a:bodyPr/>
          <a:lstStyle/>
          <a:p>
            <a:r>
              <a:rPr lang="en-US" dirty="0"/>
              <a:t>Matrix Rank</a:t>
            </a:r>
          </a:p>
          <a:p>
            <a:pPr lvl="1"/>
            <a:r>
              <a:rPr lang="en-US" dirty="0"/>
              <a:t># linearly independent row (or column) vectors in a matrix</a:t>
            </a:r>
          </a:p>
          <a:p>
            <a:pPr lvl="1"/>
            <a:endParaRPr lang="en-US" dirty="0"/>
          </a:p>
          <a:p>
            <a:r>
              <a:rPr lang="en-US" dirty="0"/>
              <a:t>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does low rank matrix imply?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50562-01A2-5C4D-B648-E8AE511F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52" y="3759740"/>
            <a:ext cx="1941174" cy="1193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E7FED-60A0-AB40-8BC7-F348A737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094" y="3285533"/>
            <a:ext cx="1435638" cy="2141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74FD07-9B9B-FA43-9989-51FCDB7124A0}"/>
              </a:ext>
            </a:extLst>
          </p:cNvPr>
          <p:cNvSpPr txBox="1"/>
          <p:nvPr/>
        </p:nvSpPr>
        <p:spPr>
          <a:xfrm>
            <a:off x="3799582" y="39890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Rank: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65EFA-746D-564A-B6EE-07BB40325ABB}"/>
              </a:ext>
            </a:extLst>
          </p:cNvPr>
          <p:cNvSpPr/>
          <p:nvPr/>
        </p:nvSpPr>
        <p:spPr>
          <a:xfrm>
            <a:off x="8469115" y="4023226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Rank: 2</a:t>
            </a:r>
          </a:p>
        </p:txBody>
      </p:sp>
    </p:spTree>
    <p:extLst>
      <p:ext uri="{BB962C8B-B14F-4D97-AF65-F5344CB8AC3E}">
        <p14:creationId xmlns:p14="http://schemas.microsoft.com/office/powerpoint/2010/main" val="148971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774BF-AE28-6548-A196-3312952E7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E9611-A609-C648-85CF-BF8A0E4D97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43534"/>
                <a:ext cx="10515600" cy="3625181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: Input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×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matrix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users,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movies;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workers,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tasks)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𝑈</m:t>
                    </m:r>
                  </m:oMath>
                </a14:m>
                <a:r>
                  <a:rPr lang="en-US" dirty="0"/>
                  <a:t>: Left singular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𝑚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×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matrix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users, </a:t>
                </a:r>
                <a:r>
                  <a:rPr lang="en-US" i="1" dirty="0">
                    <a:solidFill>
                      <a:schemeClr val="accent1"/>
                    </a:solidFill>
                  </a:rPr>
                  <a:t>r</a:t>
                </a:r>
                <a:r>
                  <a:rPr lang="en-US" dirty="0"/>
                  <a:t> latent concepts)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r>
                  <a:rPr lang="en-US" dirty="0"/>
                  <a:t>: Singular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𝑟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diagonal matrix (strength of each latent concept)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𝑉</m:t>
                    </m:r>
                  </m:oMath>
                </a14:m>
                <a:r>
                  <a:rPr lang="en-US" dirty="0"/>
                  <a:t>: Right singular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matrix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movies, </a:t>
                </a:r>
                <a:r>
                  <a:rPr lang="en-US" i="1" dirty="0">
                    <a:solidFill>
                      <a:schemeClr val="accent1"/>
                    </a:solidFill>
                  </a:rPr>
                  <a:t>r</a:t>
                </a:r>
                <a:r>
                  <a:rPr lang="en-US" dirty="0"/>
                  <a:t> latent concepts)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E9611-A609-C648-85CF-BF8A0E4D97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43534"/>
                <a:ext cx="10515600" cy="3625181"/>
              </a:xfrm>
              <a:blipFill>
                <a:blip r:embed="rId3"/>
                <a:stretch>
                  <a:fillRect l="-965" t="-3497" b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2116556" y="1473227"/>
                <a:ext cx="7460825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56" y="1473227"/>
                <a:ext cx="7460825" cy="825482"/>
              </a:xfrm>
              <a:prstGeom prst="rect">
                <a:avLst/>
              </a:prstGeom>
              <a:blipFill>
                <a:blip r:embed="rId4"/>
                <a:stretch>
                  <a:fillRect l="-101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78983" y="6368715"/>
            <a:ext cx="10676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(Technically, the SVD definition here is slightly different from standard definition, but we can get this one with some discussion on matrix ranks.)</a:t>
            </a:r>
          </a:p>
          <a:p>
            <a:r>
              <a:rPr lang="en-US" sz="1400" dirty="0"/>
              <a:t>(See the </a:t>
            </a:r>
            <a:r>
              <a:rPr lang="en-US" sz="1400" dirty="0">
                <a:hlinkClick r:id="rId5"/>
              </a:rPr>
              <a:t>lecture notes</a:t>
            </a:r>
            <a:r>
              <a:rPr lang="en-US" sz="1400" dirty="0"/>
              <a:t> by Tim </a:t>
            </a:r>
            <a:r>
              <a:rPr lang="en-US" sz="1400" dirty="0" err="1"/>
              <a:t>Roughgarden</a:t>
            </a:r>
            <a:r>
              <a:rPr lang="en-US" sz="1400" dirty="0"/>
              <a:t> for more details.)</a:t>
            </a:r>
          </a:p>
        </p:txBody>
      </p:sp>
    </p:spTree>
    <p:extLst>
      <p:ext uri="{BB962C8B-B14F-4D97-AF65-F5344CB8AC3E}">
        <p14:creationId xmlns:p14="http://schemas.microsoft.com/office/powerpoint/2010/main" val="135711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always possible to make such decomposition exactly equal (if we don’t put any restrictions on the </a:t>
            </a:r>
            <a:r>
              <a:rPr lang="en-US" b="1" dirty="0">
                <a:solidFill>
                  <a:srgbClr val="C00000"/>
                </a:solidFill>
              </a:rPr>
              <a:t>rank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sz="200" dirty="0"/>
          </a:p>
          <a:p>
            <a:r>
              <a:rPr lang="en-US" dirty="0"/>
              <a:t>Low rank matrix decomposition</a:t>
            </a:r>
          </a:p>
          <a:p>
            <a:pPr lvl="1"/>
            <a:r>
              <a:rPr lang="en-US" dirty="0"/>
              <a:t>Can we approximate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with this decomposition with </a:t>
            </a:r>
            <a:r>
              <a:rPr lang="en-US" b="1" dirty="0">
                <a:solidFill>
                  <a:srgbClr val="C00000"/>
                </a:solidFill>
              </a:rPr>
              <a:t>small rank </a:t>
            </a:r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2106925" y="4763135"/>
                <a:ext cx="7430176" cy="841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× 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925" y="4763135"/>
                <a:ext cx="7430176" cy="841834"/>
              </a:xfrm>
              <a:prstGeom prst="rect">
                <a:avLst/>
              </a:prstGeom>
              <a:blipFill>
                <a:blip r:embed="rId2"/>
                <a:stretch>
                  <a:fillRect l="-1197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2088394" y="2688091"/>
                <a:ext cx="7467237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394" y="2688091"/>
                <a:ext cx="7467237" cy="825482"/>
              </a:xfrm>
              <a:prstGeom prst="rect">
                <a:avLst/>
              </a:prstGeom>
              <a:blipFill>
                <a:blip r:embed="rId3"/>
                <a:stretch>
                  <a:fillRect l="-1188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185296" y="6027003"/>
            <a:ext cx="9821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dimension reduction technique; </a:t>
            </a:r>
            <a:br>
              <a:rPr lang="en-US" sz="2400" dirty="0"/>
            </a:br>
            <a:r>
              <a:rPr lang="en-US" sz="2400" dirty="0"/>
              <a:t>Reduce the number of parameters (and therefore requires less data to learn) </a:t>
            </a:r>
          </a:p>
        </p:txBody>
      </p:sp>
    </p:spTree>
    <p:extLst>
      <p:ext uri="{BB962C8B-B14F-4D97-AF65-F5344CB8AC3E}">
        <p14:creationId xmlns:p14="http://schemas.microsoft.com/office/powerpoint/2010/main" val="94944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60327"/>
            <a:ext cx="10515600" cy="1325563"/>
          </a:xfrm>
        </p:spPr>
        <p:txBody>
          <a:bodyPr/>
          <a:lstStyle/>
          <a:p>
            <a:r>
              <a:rPr lang="en-US" dirty="0"/>
              <a:t>Rank 1 Approximation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7F8682B0-B1FF-2B47-8D41-D4B7EBAD9EA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87269" y="4329709"/>
            <a:ext cx="1828800" cy="1143000"/>
          </a:xfrm>
          <a:prstGeom prst="flowChartProcess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kumimoji="0" lang="en-US" sz="2400" b="1" dirty="0">
                <a:latin typeface="Sylfaen" pitchFamily="18" charset="0"/>
              </a:rPr>
              <a:t>A</a:t>
            </a:r>
            <a:endParaRPr kumimoji="0" lang="en-US" sz="2400" b="1" baseline="30000" dirty="0">
              <a:latin typeface="Sylfaen" pitchFamily="18" charset="0"/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7B1051F9-BC2C-6A4E-B44D-7C8AA27E1397}"/>
              </a:ext>
            </a:extLst>
          </p:cNvPr>
          <p:cNvSpPr>
            <a:spLocks/>
          </p:cNvSpPr>
          <p:nvPr/>
        </p:nvSpPr>
        <p:spPr bwMode="auto">
          <a:xfrm>
            <a:off x="1930144" y="3986809"/>
            <a:ext cx="152400" cy="1752600"/>
          </a:xfrm>
          <a:prstGeom prst="leftBrace">
            <a:avLst>
              <a:gd name="adj1" fmla="val 9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144D343E-4524-4741-910A-20F0EB8F3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2969" y="4672609"/>
            <a:ext cx="392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>
                <a:latin typeface="Sylfaen" pitchFamily="18" charset="0"/>
              </a:rPr>
              <a:t>m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7C349187-E4D3-0B4E-9FB7-ED93504B4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9744" y="3310534"/>
            <a:ext cx="328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 dirty="0">
                <a:latin typeface="Sylfaen" pitchFamily="18" charset="0"/>
              </a:rPr>
              <a:t>n</a:t>
            </a:r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3B0CED32-52A9-9C4B-A2FC-471BD240805E}"/>
              </a:ext>
            </a:extLst>
          </p:cNvPr>
          <p:cNvSpPr>
            <a:spLocks/>
          </p:cNvSpPr>
          <p:nvPr/>
        </p:nvSpPr>
        <p:spPr bwMode="auto">
          <a:xfrm rot="5400000">
            <a:off x="2539744" y="3234334"/>
            <a:ext cx="304800" cy="1066800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18">
            <a:extLst>
              <a:ext uri="{FF2B5EF4-FFF2-40B4-BE49-F238E27FC236}">
                <a16:creationId xmlns:a16="http://schemas.microsoft.com/office/drawing/2014/main" id="{FA0CFE4D-AB82-C34B-A1A3-2D6065851F7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798690" y="4819452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10" name="AutoShape 19">
            <a:extLst>
              <a:ext uri="{FF2B5EF4-FFF2-40B4-BE49-F238E27FC236}">
                <a16:creationId xmlns:a16="http://schemas.microsoft.com/office/drawing/2014/main" id="{0AB30735-0FD8-E64A-81DE-3D7F6BF2667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478898" y="400903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870965B9-B177-0441-9375-DE0AEB520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61" y="4169371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 </a:t>
            </a:r>
            <a:r>
              <a:rPr kumimoji="0" lang="en-US" sz="4400" dirty="0">
                <a:latin typeface="Symbol" pitchFamily="18" charset="2"/>
              </a:rPr>
              <a:t> </a:t>
            </a:r>
          </a:p>
        </p:txBody>
      </p:sp>
      <p:sp>
        <p:nvSpPr>
          <p:cNvPr id="12" name="AutoShape 24">
            <a:extLst>
              <a:ext uri="{FF2B5EF4-FFF2-40B4-BE49-F238E27FC236}">
                <a16:creationId xmlns:a16="http://schemas.microsoft.com/office/drawing/2014/main" id="{FD0D954A-1FF8-1F4F-BA52-02BCB0FAB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5275" y="4013796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1903250" y="1127105"/>
                <a:ext cx="7483908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× 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  <m:r>
                                <a:rPr lang="en-US" sz="4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250" y="1127105"/>
                <a:ext cx="7483908" cy="825482"/>
              </a:xfrm>
              <a:prstGeom prst="rect">
                <a:avLst/>
              </a:prstGeom>
              <a:blipFill>
                <a:blip r:embed="rId2"/>
                <a:stretch>
                  <a:fillRect l="-1015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3768632" y="2275810"/>
                <a:ext cx="2258823" cy="623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632" y="2275810"/>
                <a:ext cx="2258823" cy="623119"/>
              </a:xfrm>
              <a:prstGeom prst="rect">
                <a:avLst/>
              </a:prstGeom>
              <a:blipFill>
                <a:blip r:embed="rId3"/>
                <a:stretch>
                  <a:fillRect l="-1676" r="-559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468034" y="3246001"/>
                <a:ext cx="488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34" y="3246001"/>
                <a:ext cx="488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36980" y="3246001"/>
                <a:ext cx="458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980" y="3246001"/>
                <a:ext cx="4584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465712" y="3242667"/>
                <a:ext cx="494238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712" y="3242667"/>
                <a:ext cx="494238" cy="3726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3471405" y="6018293"/>
            <a:ext cx="232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left singular vector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24938" y="4773792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Singular value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12831" y="4520861"/>
            <a:ext cx="250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right singular vector</a:t>
            </a:r>
          </a:p>
        </p:txBody>
      </p:sp>
      <p:sp>
        <p:nvSpPr>
          <p:cNvPr id="23" name="Footer Placeholder 23">
            <a:extLst>
              <a:ext uri="{FF2B5EF4-FFF2-40B4-BE49-F238E27FC236}">
                <a16:creationId xmlns:a16="http://schemas.microsoft.com/office/drawing/2014/main" id="{484D31E8-E95C-0242-AB2F-D45597F0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90294" y="6558484"/>
            <a:ext cx="6721826" cy="235475"/>
          </a:xfrm>
        </p:spPr>
        <p:txBody>
          <a:bodyPr/>
          <a:lstStyle/>
          <a:p>
            <a:r>
              <a:rPr lang="nn-NO" dirty="0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k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838200" y="1482016"/>
                <a:ext cx="10319941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𝑈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× </m:t>
                            </m:r>
                            <m:r>
                              <a:rPr lang="en-US" sz="4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sz="4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sSup>
                      <m:sSup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𝑉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40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82016"/>
                <a:ext cx="10319941" cy="825482"/>
              </a:xfrm>
              <a:prstGeom prst="rect">
                <a:avLst/>
              </a:prstGeom>
              <a:blipFill>
                <a:blip r:embed="rId2"/>
                <a:stretch>
                  <a:fillRect l="-1722" t="-103030" b="-18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3775464" y="2696980"/>
                <a:ext cx="22762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4000" dirty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464" y="2696980"/>
                <a:ext cx="227626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2595" y="3498982"/>
            <a:ext cx="328612" cy="3206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 rot="16200000">
            <a:off x="661707" y="3835532"/>
            <a:ext cx="1828800" cy="1143000"/>
          </a:xfrm>
          <a:prstGeom prst="flowChartProcess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kumimoji="0" lang="en-US" sz="2400" b="1" dirty="0">
                <a:latin typeface="Sylfaen" pitchFamily="18" charset="0"/>
              </a:rPr>
              <a:t>A</a:t>
            </a:r>
            <a:endParaRPr kumimoji="0" lang="en-US" sz="2400" b="1" baseline="30000" dirty="0">
              <a:latin typeface="Sylfaen" pitchFamily="18" charset="0"/>
            </a:endParaRPr>
          </a:p>
        </p:txBody>
      </p:sp>
      <p:sp>
        <p:nvSpPr>
          <p:cNvPr id="18" name="AutoShape 6"/>
          <p:cNvSpPr>
            <a:spLocks/>
          </p:cNvSpPr>
          <p:nvPr/>
        </p:nvSpPr>
        <p:spPr bwMode="auto">
          <a:xfrm>
            <a:off x="804582" y="3492632"/>
            <a:ext cx="152400" cy="1752600"/>
          </a:xfrm>
          <a:prstGeom prst="leftBrace">
            <a:avLst>
              <a:gd name="adj1" fmla="val 9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461682" y="4159382"/>
            <a:ext cx="392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 dirty="0">
                <a:latin typeface="Sylfaen" pitchFamily="18" charset="0"/>
              </a:rPr>
              <a:t>m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1414182" y="2816357"/>
            <a:ext cx="328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>
                <a:latin typeface="Sylfaen" pitchFamily="18" charset="0"/>
              </a:rPr>
              <a:t>n</a:t>
            </a:r>
          </a:p>
        </p:txBody>
      </p:sp>
      <p:sp>
        <p:nvSpPr>
          <p:cNvPr id="21" name="AutoShape 9"/>
          <p:cNvSpPr>
            <a:spLocks/>
          </p:cNvSpPr>
          <p:nvPr/>
        </p:nvSpPr>
        <p:spPr bwMode="auto">
          <a:xfrm rot="5400000">
            <a:off x="1414182" y="2740157"/>
            <a:ext cx="304800" cy="1066800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949420" y="3856169"/>
            <a:ext cx="3952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  <a:sym typeface="Symbol" pitchFamily="18" charset="2"/>
              </a:rPr>
              <a:t></a:t>
            </a:r>
          </a:p>
        </p:txBody>
      </p:sp>
      <p:grpSp>
        <p:nvGrpSpPr>
          <p:cNvPr id="23" name="Group 11"/>
          <p:cNvGrpSpPr>
            <a:grpSpLocks/>
          </p:cNvGrpSpPr>
          <p:nvPr/>
        </p:nvGrpSpPr>
        <p:grpSpPr bwMode="auto">
          <a:xfrm>
            <a:off x="2974695" y="3492632"/>
            <a:ext cx="468312" cy="1752600"/>
            <a:chOff x="1663" y="1551"/>
            <a:chExt cx="295" cy="1104"/>
          </a:xfrm>
        </p:grpSpPr>
        <p:sp>
          <p:nvSpPr>
            <p:cNvPr id="24" name="AutoShape 12"/>
            <p:cNvSpPr>
              <a:spLocks/>
            </p:cNvSpPr>
            <p:nvPr/>
          </p:nvSpPr>
          <p:spPr bwMode="auto">
            <a:xfrm>
              <a:off x="1862" y="1551"/>
              <a:ext cx="96" cy="1104"/>
            </a:xfrm>
            <a:prstGeom prst="leftBrace">
              <a:avLst>
                <a:gd name="adj1" fmla="val 958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13"/>
            <p:cNvSpPr txBox="1">
              <a:spLocks noChangeArrowheads="1"/>
            </p:cNvSpPr>
            <p:nvPr/>
          </p:nvSpPr>
          <p:spPr bwMode="auto">
            <a:xfrm>
              <a:off x="1663" y="1955"/>
              <a:ext cx="24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0" lang="en-US" sz="2000">
                  <a:latin typeface="Sylfaen" pitchFamily="18" charset="0"/>
                </a:rPr>
                <a:t>m</a:t>
              </a:r>
            </a:p>
          </p:txBody>
        </p:sp>
      </p:grpSp>
      <p:grpSp>
        <p:nvGrpSpPr>
          <p:cNvPr id="26" name="Group 14"/>
          <p:cNvGrpSpPr>
            <a:grpSpLocks/>
          </p:cNvGrpSpPr>
          <p:nvPr/>
        </p:nvGrpSpPr>
        <p:grpSpPr bwMode="auto">
          <a:xfrm>
            <a:off x="4444720" y="2794132"/>
            <a:ext cx="1066800" cy="660400"/>
            <a:chOff x="2589" y="1111"/>
            <a:chExt cx="672" cy="416"/>
          </a:xfrm>
        </p:grpSpPr>
        <p:sp>
          <p:nvSpPr>
            <p:cNvPr id="27" name="Text Box 15"/>
            <p:cNvSpPr txBox="1">
              <a:spLocks noChangeArrowheads="1"/>
            </p:cNvSpPr>
            <p:nvPr/>
          </p:nvSpPr>
          <p:spPr bwMode="auto">
            <a:xfrm>
              <a:off x="2831" y="1111"/>
              <a:ext cx="20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0" lang="en-US" sz="2000">
                  <a:latin typeface="Sylfaen" pitchFamily="18" charset="0"/>
                </a:rPr>
                <a:t>n</a:t>
              </a:r>
            </a:p>
          </p:txBody>
        </p:sp>
        <p:sp>
          <p:nvSpPr>
            <p:cNvPr id="28" name="AutoShape 16"/>
            <p:cNvSpPr>
              <a:spLocks/>
            </p:cNvSpPr>
            <p:nvPr/>
          </p:nvSpPr>
          <p:spPr bwMode="auto">
            <a:xfrm rot="5400000">
              <a:off x="2829" y="1095"/>
              <a:ext cx="192" cy="672"/>
            </a:xfrm>
            <a:prstGeom prst="leftBrace">
              <a:avLst>
                <a:gd name="adj1" fmla="val 291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3484282" y="5240469"/>
            <a:ext cx="43973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U</a:t>
            </a:r>
            <a:endParaRPr kumimoji="0" lang="en-US" sz="2800" b="1" baseline="30000">
              <a:latin typeface="Sylfaen" pitchFamily="18" charset="0"/>
            </a:endParaRPr>
          </a:p>
        </p:txBody>
      </p:sp>
      <p:sp>
        <p:nvSpPr>
          <p:cNvPr id="30" name="AutoShape 18"/>
          <p:cNvSpPr>
            <a:spLocks noChangeArrowheads="1"/>
          </p:cNvSpPr>
          <p:nvPr/>
        </p:nvSpPr>
        <p:spPr bwMode="auto">
          <a:xfrm rot="16200000">
            <a:off x="2686564" y="4325275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1" name="AutoShape 19"/>
          <p:cNvSpPr>
            <a:spLocks noChangeArrowheads="1"/>
          </p:cNvSpPr>
          <p:nvPr/>
        </p:nvSpPr>
        <p:spPr bwMode="auto">
          <a:xfrm rot="16200000">
            <a:off x="3941482" y="350374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4714595" y="3818069"/>
            <a:ext cx="58420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V</a:t>
            </a:r>
            <a:r>
              <a:rPr kumimoji="0" lang="en-US" sz="2800" b="1" baseline="30000">
                <a:latin typeface="Sylfaen" pitchFamily="18" charset="0"/>
              </a:rPr>
              <a:t>T</a:t>
            </a: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2112682" y="3848232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</a:t>
            </a:r>
            <a:r>
              <a:rPr kumimoji="0" lang="en-US" sz="4400" dirty="0">
                <a:latin typeface="Symbol" pitchFamily="18" charset="2"/>
              </a:rPr>
              <a:t> </a:t>
            </a:r>
          </a:p>
        </p:txBody>
      </p:sp>
      <p:sp>
        <p:nvSpPr>
          <p:cNvPr id="34" name="Rectangle 22"/>
          <p:cNvSpPr>
            <a:spLocks noChangeArrowheads="1"/>
          </p:cNvSpPr>
          <p:nvPr/>
        </p:nvSpPr>
        <p:spPr bwMode="auto">
          <a:xfrm>
            <a:off x="3677957" y="3489457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23"/>
          <p:cNvSpPr>
            <a:spLocks noChangeArrowheads="1"/>
          </p:cNvSpPr>
          <p:nvPr/>
        </p:nvSpPr>
        <p:spPr bwMode="auto">
          <a:xfrm>
            <a:off x="4117695" y="3668844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AutoShape 24"/>
          <p:cNvSpPr>
            <a:spLocks noChangeArrowheads="1"/>
          </p:cNvSpPr>
          <p:nvPr/>
        </p:nvSpPr>
        <p:spPr bwMode="auto">
          <a:xfrm>
            <a:off x="4401857" y="3510094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7" name="Rectangle 25"/>
          <p:cNvSpPr>
            <a:spLocks noChangeArrowheads="1"/>
          </p:cNvSpPr>
          <p:nvPr/>
        </p:nvSpPr>
        <p:spPr bwMode="auto">
          <a:xfrm>
            <a:off x="4400270" y="3678369"/>
            <a:ext cx="1150937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AutoShape 18"/>
          <p:cNvSpPr>
            <a:spLocks noChangeArrowheads="1"/>
          </p:cNvSpPr>
          <p:nvPr/>
        </p:nvSpPr>
        <p:spPr bwMode="auto">
          <a:xfrm rot="16200000">
            <a:off x="6091379" y="4407825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9" name="AutoShape 19"/>
          <p:cNvSpPr>
            <a:spLocks noChangeArrowheads="1"/>
          </p:cNvSpPr>
          <p:nvPr/>
        </p:nvSpPr>
        <p:spPr bwMode="auto">
          <a:xfrm rot="16200000">
            <a:off x="7146272" y="358629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9114772" y="3614869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9362422" y="3614869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AutoShape 24"/>
          <p:cNvSpPr>
            <a:spLocks noChangeArrowheads="1"/>
          </p:cNvSpPr>
          <p:nvPr/>
        </p:nvSpPr>
        <p:spPr bwMode="auto">
          <a:xfrm>
            <a:off x="7457422" y="3592644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43" name="Rectangle 25"/>
          <p:cNvSpPr>
            <a:spLocks noChangeArrowheads="1"/>
          </p:cNvSpPr>
          <p:nvPr/>
        </p:nvSpPr>
        <p:spPr bwMode="auto">
          <a:xfrm>
            <a:off x="9667222" y="3614869"/>
            <a:ext cx="1150938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26"/>
          <p:cNvSpPr txBox="1">
            <a:spLocks noChangeArrowheads="1"/>
          </p:cNvSpPr>
          <p:nvPr/>
        </p:nvSpPr>
        <p:spPr bwMode="auto">
          <a:xfrm>
            <a:off x="8681385" y="4129219"/>
            <a:ext cx="452437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4400">
                <a:latin typeface="Comic Sans MS" pitchFamily="66" charset="0"/>
              </a:rPr>
              <a:t>+</a:t>
            </a:r>
          </a:p>
        </p:txBody>
      </p:sp>
      <p:sp>
        <p:nvSpPr>
          <p:cNvPr id="47" name="Rectangle 21"/>
          <p:cNvSpPr>
            <a:spLocks noChangeArrowheads="1"/>
          </p:cNvSpPr>
          <p:nvPr/>
        </p:nvSpPr>
        <p:spPr bwMode="auto">
          <a:xfrm>
            <a:off x="5801099" y="3784732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=</a:t>
            </a:r>
            <a:endParaRPr kumimoji="0" lang="en-US" sz="4400" dirty="0">
              <a:latin typeface="Symbol" pitchFamily="18" charset="2"/>
            </a:endParaRPr>
          </a:p>
        </p:txBody>
      </p:sp>
      <p:sp>
        <p:nvSpPr>
          <p:cNvPr id="48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2190294" y="6558484"/>
            <a:ext cx="6721826" cy="235475"/>
          </a:xfrm>
        </p:spPr>
        <p:txBody>
          <a:bodyPr/>
          <a:lstStyle/>
          <a:p>
            <a:r>
              <a:rPr lang="nn-NO" dirty="0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6663962" y="3121157"/>
                <a:ext cx="488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962" y="3121157"/>
                <a:ext cx="48866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7004354" y="3108654"/>
                <a:ext cx="458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354" y="3108654"/>
                <a:ext cx="45845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7498664" y="3092953"/>
                <a:ext cx="494238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64" y="3092953"/>
                <a:ext cx="494238" cy="3726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946054" y="3127446"/>
                <a:ext cx="4939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054" y="3127446"/>
                <a:ext cx="49398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9286446" y="3114943"/>
                <a:ext cx="463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446" y="3114943"/>
                <a:ext cx="46378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9780756" y="3099242"/>
                <a:ext cx="494238" cy="373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756" y="3099242"/>
                <a:ext cx="494238" cy="37317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5DAB216-FE01-E549-AC9B-0B27DCDF3FFC}"/>
              </a:ext>
            </a:extLst>
          </p:cNvPr>
          <p:cNvSpPr/>
          <p:nvPr/>
        </p:nvSpPr>
        <p:spPr>
          <a:xfrm>
            <a:off x="8343974" y="928641"/>
            <a:ext cx="3227070" cy="1782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1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22" grpId="0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7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k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838200" y="1482016"/>
                <a:ext cx="10319941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𝑈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× </m:t>
                            </m:r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sSup>
                      <m:sSup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𝑉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40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40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82016"/>
                <a:ext cx="10319941" cy="825482"/>
              </a:xfrm>
              <a:prstGeom prst="rect">
                <a:avLst/>
              </a:prstGeom>
              <a:blipFill>
                <a:blip r:embed="rId2"/>
                <a:stretch>
                  <a:fillRect l="-1722" t="-103030" b="-18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3775464" y="2696980"/>
                <a:ext cx="22762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4000" dirty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464" y="2696980"/>
                <a:ext cx="227626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2595" y="3498982"/>
            <a:ext cx="328612" cy="3206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 rot="16200000">
            <a:off x="661707" y="3835532"/>
            <a:ext cx="1828800" cy="1143000"/>
          </a:xfrm>
          <a:prstGeom prst="flowChartProcess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kumimoji="0" lang="en-US" sz="2400" b="1" dirty="0">
                <a:latin typeface="Sylfaen" pitchFamily="18" charset="0"/>
              </a:rPr>
              <a:t>A</a:t>
            </a:r>
            <a:endParaRPr kumimoji="0" lang="en-US" sz="2400" b="1" baseline="30000" dirty="0">
              <a:latin typeface="Sylfaen" pitchFamily="18" charset="0"/>
            </a:endParaRPr>
          </a:p>
        </p:txBody>
      </p:sp>
      <p:sp>
        <p:nvSpPr>
          <p:cNvPr id="18" name="AutoShape 6"/>
          <p:cNvSpPr>
            <a:spLocks/>
          </p:cNvSpPr>
          <p:nvPr/>
        </p:nvSpPr>
        <p:spPr bwMode="auto">
          <a:xfrm>
            <a:off x="804582" y="3492632"/>
            <a:ext cx="152400" cy="1752600"/>
          </a:xfrm>
          <a:prstGeom prst="leftBrace">
            <a:avLst>
              <a:gd name="adj1" fmla="val 9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461682" y="4159382"/>
            <a:ext cx="392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 dirty="0">
                <a:latin typeface="Sylfaen" pitchFamily="18" charset="0"/>
              </a:rPr>
              <a:t>m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1414182" y="2816357"/>
            <a:ext cx="328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>
                <a:latin typeface="Sylfaen" pitchFamily="18" charset="0"/>
              </a:rPr>
              <a:t>n</a:t>
            </a:r>
          </a:p>
        </p:txBody>
      </p:sp>
      <p:sp>
        <p:nvSpPr>
          <p:cNvPr id="21" name="AutoShape 9"/>
          <p:cNvSpPr>
            <a:spLocks/>
          </p:cNvSpPr>
          <p:nvPr/>
        </p:nvSpPr>
        <p:spPr bwMode="auto">
          <a:xfrm rot="5400000">
            <a:off x="1414182" y="2740157"/>
            <a:ext cx="304800" cy="1066800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949420" y="3856169"/>
            <a:ext cx="3952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  <a:sym typeface="Symbol" pitchFamily="18" charset="2"/>
              </a:rPr>
              <a:t></a:t>
            </a:r>
          </a:p>
        </p:txBody>
      </p:sp>
      <p:grpSp>
        <p:nvGrpSpPr>
          <p:cNvPr id="23" name="Group 11"/>
          <p:cNvGrpSpPr>
            <a:grpSpLocks/>
          </p:cNvGrpSpPr>
          <p:nvPr/>
        </p:nvGrpSpPr>
        <p:grpSpPr bwMode="auto">
          <a:xfrm>
            <a:off x="2974695" y="3492632"/>
            <a:ext cx="468312" cy="1752600"/>
            <a:chOff x="1663" y="1551"/>
            <a:chExt cx="295" cy="1104"/>
          </a:xfrm>
        </p:grpSpPr>
        <p:sp>
          <p:nvSpPr>
            <p:cNvPr id="24" name="AutoShape 12"/>
            <p:cNvSpPr>
              <a:spLocks/>
            </p:cNvSpPr>
            <p:nvPr/>
          </p:nvSpPr>
          <p:spPr bwMode="auto">
            <a:xfrm>
              <a:off x="1862" y="1551"/>
              <a:ext cx="96" cy="1104"/>
            </a:xfrm>
            <a:prstGeom prst="leftBrace">
              <a:avLst>
                <a:gd name="adj1" fmla="val 958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13"/>
            <p:cNvSpPr txBox="1">
              <a:spLocks noChangeArrowheads="1"/>
            </p:cNvSpPr>
            <p:nvPr/>
          </p:nvSpPr>
          <p:spPr bwMode="auto">
            <a:xfrm>
              <a:off x="1663" y="1955"/>
              <a:ext cx="24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0" lang="en-US" sz="2000">
                  <a:latin typeface="Sylfaen" pitchFamily="18" charset="0"/>
                </a:rPr>
                <a:t>m</a:t>
              </a:r>
            </a:p>
          </p:txBody>
        </p:sp>
      </p:grpSp>
      <p:grpSp>
        <p:nvGrpSpPr>
          <p:cNvPr id="26" name="Group 14"/>
          <p:cNvGrpSpPr>
            <a:grpSpLocks/>
          </p:cNvGrpSpPr>
          <p:nvPr/>
        </p:nvGrpSpPr>
        <p:grpSpPr bwMode="auto">
          <a:xfrm>
            <a:off x="4444720" y="2794132"/>
            <a:ext cx="1066800" cy="660400"/>
            <a:chOff x="2589" y="1111"/>
            <a:chExt cx="672" cy="416"/>
          </a:xfrm>
        </p:grpSpPr>
        <p:sp>
          <p:nvSpPr>
            <p:cNvPr id="27" name="Text Box 15"/>
            <p:cNvSpPr txBox="1">
              <a:spLocks noChangeArrowheads="1"/>
            </p:cNvSpPr>
            <p:nvPr/>
          </p:nvSpPr>
          <p:spPr bwMode="auto">
            <a:xfrm>
              <a:off x="2831" y="1111"/>
              <a:ext cx="20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0" lang="en-US" sz="2000">
                  <a:latin typeface="Sylfaen" pitchFamily="18" charset="0"/>
                </a:rPr>
                <a:t>n</a:t>
              </a:r>
            </a:p>
          </p:txBody>
        </p:sp>
        <p:sp>
          <p:nvSpPr>
            <p:cNvPr id="28" name="AutoShape 16"/>
            <p:cNvSpPr>
              <a:spLocks/>
            </p:cNvSpPr>
            <p:nvPr/>
          </p:nvSpPr>
          <p:spPr bwMode="auto">
            <a:xfrm rot="5400000">
              <a:off x="2829" y="1095"/>
              <a:ext cx="192" cy="672"/>
            </a:xfrm>
            <a:prstGeom prst="leftBrace">
              <a:avLst>
                <a:gd name="adj1" fmla="val 291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3484282" y="5240469"/>
            <a:ext cx="43973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U</a:t>
            </a:r>
            <a:endParaRPr kumimoji="0" lang="en-US" sz="2800" b="1" baseline="30000">
              <a:latin typeface="Sylfaen" pitchFamily="18" charset="0"/>
            </a:endParaRPr>
          </a:p>
        </p:txBody>
      </p:sp>
      <p:sp>
        <p:nvSpPr>
          <p:cNvPr id="30" name="AutoShape 18"/>
          <p:cNvSpPr>
            <a:spLocks noChangeArrowheads="1"/>
          </p:cNvSpPr>
          <p:nvPr/>
        </p:nvSpPr>
        <p:spPr bwMode="auto">
          <a:xfrm rot="16200000">
            <a:off x="2686564" y="4325275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1" name="AutoShape 19"/>
          <p:cNvSpPr>
            <a:spLocks noChangeArrowheads="1"/>
          </p:cNvSpPr>
          <p:nvPr/>
        </p:nvSpPr>
        <p:spPr bwMode="auto">
          <a:xfrm rot="16200000">
            <a:off x="3941482" y="350374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4714595" y="3818069"/>
            <a:ext cx="58420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V</a:t>
            </a:r>
            <a:r>
              <a:rPr kumimoji="0" lang="en-US" sz="2800" b="1" baseline="30000">
                <a:latin typeface="Sylfaen" pitchFamily="18" charset="0"/>
              </a:rPr>
              <a:t>T</a:t>
            </a: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2112682" y="3848232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</a:t>
            </a:r>
            <a:r>
              <a:rPr kumimoji="0" lang="en-US" sz="4400" dirty="0">
                <a:latin typeface="Symbol" pitchFamily="18" charset="2"/>
              </a:rPr>
              <a:t> </a:t>
            </a:r>
          </a:p>
        </p:txBody>
      </p:sp>
      <p:sp>
        <p:nvSpPr>
          <p:cNvPr id="34" name="Rectangle 22"/>
          <p:cNvSpPr>
            <a:spLocks noChangeArrowheads="1"/>
          </p:cNvSpPr>
          <p:nvPr/>
        </p:nvSpPr>
        <p:spPr bwMode="auto">
          <a:xfrm>
            <a:off x="3677957" y="3489457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23"/>
          <p:cNvSpPr>
            <a:spLocks noChangeArrowheads="1"/>
          </p:cNvSpPr>
          <p:nvPr/>
        </p:nvSpPr>
        <p:spPr bwMode="auto">
          <a:xfrm>
            <a:off x="4117695" y="3668844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AutoShape 24"/>
          <p:cNvSpPr>
            <a:spLocks noChangeArrowheads="1"/>
          </p:cNvSpPr>
          <p:nvPr/>
        </p:nvSpPr>
        <p:spPr bwMode="auto">
          <a:xfrm>
            <a:off x="4401857" y="3510094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7" name="Rectangle 25"/>
          <p:cNvSpPr>
            <a:spLocks noChangeArrowheads="1"/>
          </p:cNvSpPr>
          <p:nvPr/>
        </p:nvSpPr>
        <p:spPr bwMode="auto">
          <a:xfrm>
            <a:off x="4400270" y="3678369"/>
            <a:ext cx="1150937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AutoShape 18"/>
          <p:cNvSpPr>
            <a:spLocks noChangeArrowheads="1"/>
          </p:cNvSpPr>
          <p:nvPr/>
        </p:nvSpPr>
        <p:spPr bwMode="auto">
          <a:xfrm rot="16200000">
            <a:off x="6091379" y="4407825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9" name="AutoShape 19"/>
          <p:cNvSpPr>
            <a:spLocks noChangeArrowheads="1"/>
          </p:cNvSpPr>
          <p:nvPr/>
        </p:nvSpPr>
        <p:spPr bwMode="auto">
          <a:xfrm rot="16200000">
            <a:off x="7146272" y="358629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9114772" y="3614869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9362422" y="3614869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AutoShape 24"/>
          <p:cNvSpPr>
            <a:spLocks noChangeArrowheads="1"/>
          </p:cNvSpPr>
          <p:nvPr/>
        </p:nvSpPr>
        <p:spPr bwMode="auto">
          <a:xfrm>
            <a:off x="7457422" y="3592644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43" name="Rectangle 25"/>
          <p:cNvSpPr>
            <a:spLocks noChangeArrowheads="1"/>
          </p:cNvSpPr>
          <p:nvPr/>
        </p:nvSpPr>
        <p:spPr bwMode="auto">
          <a:xfrm>
            <a:off x="9667222" y="3614869"/>
            <a:ext cx="1150938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26"/>
          <p:cNvSpPr txBox="1">
            <a:spLocks noChangeArrowheads="1"/>
          </p:cNvSpPr>
          <p:nvPr/>
        </p:nvSpPr>
        <p:spPr bwMode="auto">
          <a:xfrm>
            <a:off x="8681385" y="4129219"/>
            <a:ext cx="452437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4400">
                <a:latin typeface="Comic Sans MS" pitchFamily="66" charset="0"/>
              </a:rPr>
              <a:t>+</a:t>
            </a:r>
          </a:p>
        </p:txBody>
      </p:sp>
      <p:sp>
        <p:nvSpPr>
          <p:cNvPr id="47" name="Rectangle 21"/>
          <p:cNvSpPr>
            <a:spLocks noChangeArrowheads="1"/>
          </p:cNvSpPr>
          <p:nvPr/>
        </p:nvSpPr>
        <p:spPr bwMode="auto">
          <a:xfrm>
            <a:off x="5801099" y="3784732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=</a:t>
            </a:r>
            <a:endParaRPr kumimoji="0" lang="en-US" sz="4400" dirty="0">
              <a:latin typeface="Symbol" pitchFamily="18" charset="2"/>
            </a:endParaRPr>
          </a:p>
        </p:txBody>
      </p:sp>
      <p:sp>
        <p:nvSpPr>
          <p:cNvPr id="48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2190294" y="6558484"/>
            <a:ext cx="6721826" cy="235475"/>
          </a:xfrm>
        </p:spPr>
        <p:txBody>
          <a:bodyPr/>
          <a:lstStyle/>
          <a:p>
            <a:r>
              <a:rPr lang="nn-NO" dirty="0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6663962" y="3121157"/>
                <a:ext cx="488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962" y="3121157"/>
                <a:ext cx="48866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7004354" y="3108654"/>
                <a:ext cx="458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354" y="3108654"/>
                <a:ext cx="45845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7498664" y="3092953"/>
                <a:ext cx="494238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64" y="3092953"/>
                <a:ext cx="494238" cy="3726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946054" y="3127446"/>
                <a:ext cx="4939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054" y="3127446"/>
                <a:ext cx="49398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9286446" y="3114943"/>
                <a:ext cx="463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446" y="3114943"/>
                <a:ext cx="46378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9780756" y="3099242"/>
                <a:ext cx="494238" cy="373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756" y="3099242"/>
                <a:ext cx="494238" cy="37317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190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E1B0-00C0-1442-8710-205BF142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Movie Recommendation Example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5147" y="6616738"/>
            <a:ext cx="7166680" cy="230860"/>
          </a:xfrm>
        </p:spPr>
        <p:txBody>
          <a:bodyPr/>
          <a:lstStyle/>
          <a:p>
            <a:r>
              <a:rPr lang="nn-NO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209078" y="2777806"/>
            <a:ext cx="266607" cy="264072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11"/>
          <p:cNvSpPr>
            <a:spLocks/>
          </p:cNvSpPr>
          <p:nvPr/>
        </p:nvSpPr>
        <p:spPr bwMode="auto">
          <a:xfrm flipH="1">
            <a:off x="3146425" y="2777806"/>
            <a:ext cx="266607" cy="264072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3406250" y="3718486"/>
            <a:ext cx="467755" cy="59604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3200" b="1" dirty="0">
                <a:solidFill>
                  <a:srgbClr val="008000"/>
                </a:solidFill>
              </a:rPr>
              <a:t>=</a:t>
            </a:r>
          </a:p>
        </p:txBody>
      </p:sp>
      <p:sp>
        <p:nvSpPr>
          <p:cNvPr id="16" name="Freeform 30"/>
          <p:cNvSpPr>
            <a:spLocks/>
          </p:cNvSpPr>
          <p:nvPr/>
        </p:nvSpPr>
        <p:spPr bwMode="auto">
          <a:xfrm>
            <a:off x="7391141" y="3448425"/>
            <a:ext cx="266607" cy="1223457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Freeform 31"/>
          <p:cNvSpPr>
            <a:spLocks/>
          </p:cNvSpPr>
          <p:nvPr/>
        </p:nvSpPr>
        <p:spPr bwMode="auto">
          <a:xfrm flipH="1">
            <a:off x="9168524" y="3448425"/>
            <a:ext cx="266607" cy="1223458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32"/>
          <p:cNvSpPr txBox="1">
            <a:spLocks noChangeArrowheads="1"/>
          </p:cNvSpPr>
          <p:nvPr/>
        </p:nvSpPr>
        <p:spPr bwMode="auto">
          <a:xfrm>
            <a:off x="6658650" y="3792012"/>
            <a:ext cx="465884" cy="59604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3200" b="1" dirty="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19" name="Text Box 35"/>
          <p:cNvSpPr txBox="1">
            <a:spLocks noChangeArrowheads="1"/>
          </p:cNvSpPr>
          <p:nvPr/>
        </p:nvSpPr>
        <p:spPr bwMode="auto">
          <a:xfrm>
            <a:off x="9850032" y="3799514"/>
            <a:ext cx="465884" cy="59604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3200" b="1" dirty="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20" name="Freeform 36"/>
          <p:cNvSpPr>
            <a:spLocks/>
          </p:cNvSpPr>
          <p:nvPr/>
        </p:nvSpPr>
        <p:spPr bwMode="auto">
          <a:xfrm>
            <a:off x="6498569" y="5458832"/>
            <a:ext cx="181620" cy="1057853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37"/>
          <p:cNvSpPr>
            <a:spLocks/>
          </p:cNvSpPr>
          <p:nvPr/>
        </p:nvSpPr>
        <p:spPr bwMode="auto">
          <a:xfrm flipH="1">
            <a:off x="10679299" y="5399291"/>
            <a:ext cx="177738" cy="1128256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1615714" y="1026993"/>
            <a:ext cx="1292734" cy="2369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 Matrix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Alien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Serenity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Casablanca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Amelie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66421" y="2777806"/>
            <a:ext cx="2314479" cy="272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1   1   1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3   3   3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4   4   4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5   5   5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4   4</a:t>
            </a: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0   0   0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5   5</a:t>
            </a: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2   2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658638" y="2777806"/>
            <a:ext cx="2932681" cy="2729249"/>
            <a:chOff x="2971800" y="3018528"/>
            <a:chExt cx="2514600" cy="2677656"/>
          </a:xfrm>
        </p:grpSpPr>
        <p:sp>
          <p:nvSpPr>
            <p:cNvPr id="27" name="Freeform 19"/>
            <p:cNvSpPr>
              <a:spLocks/>
            </p:cNvSpPr>
            <p:nvPr/>
          </p:nvSpPr>
          <p:spPr bwMode="auto">
            <a:xfrm flipH="1">
              <a:off x="5181600" y="3055104"/>
              <a:ext cx="1524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0"/>
            <p:cNvSpPr>
              <a:spLocks/>
            </p:cNvSpPr>
            <p:nvPr/>
          </p:nvSpPr>
          <p:spPr bwMode="auto">
            <a:xfrm>
              <a:off x="3105912" y="3044952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71800" y="3018528"/>
              <a:ext cx="2514600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0.13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0.02  -0.01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0.41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0.07  -0.03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-0.04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0.68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0.11  -0.05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0.15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-0.59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0.65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0.07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-0.73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-0.67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0.07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-0.29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0.32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7368924" y="3448426"/>
            <a:ext cx="2314479" cy="122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12.4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0     0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 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9.5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0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0       0  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1.3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502450" y="5370897"/>
            <a:ext cx="4443456" cy="122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0.56   0.59  0.56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0.09    0.09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0.12  -0.02  0.12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-0.69  -0.69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0.40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-0.80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0.40   0.09    0.09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4433267" y="971399"/>
                <a:ext cx="7430176" cy="841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× 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267" y="971399"/>
                <a:ext cx="7430176" cy="8418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78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20" grpId="0" animBg="1"/>
      <p:bldP spid="21" grpId="0" animBg="1"/>
      <p:bldP spid="25" grpId="0"/>
      <p:bldP spid="26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E1B0-00C0-1442-8710-205BF142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Movie Recommendation Example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5147" y="6616738"/>
            <a:ext cx="7166680" cy="230860"/>
          </a:xfrm>
        </p:spPr>
        <p:txBody>
          <a:bodyPr/>
          <a:lstStyle/>
          <a:p>
            <a:r>
              <a:rPr lang="nn-NO" dirty="0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77552" y="1565155"/>
            <a:ext cx="9868354" cy="5029199"/>
            <a:chOff x="682472" y="1828801"/>
            <a:chExt cx="8461528" cy="4934128"/>
          </a:xfrm>
        </p:grpSpPr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795248" y="3018528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auto">
            <a:xfrm flipH="1">
              <a:off x="2456408" y="3018528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2679192" y="3941426"/>
              <a:ext cx="401072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=</a:t>
              </a: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6096000" y="3676470"/>
              <a:ext cx="228600" cy="1200329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31"/>
            <p:cNvSpPr>
              <a:spLocks/>
            </p:cNvSpPr>
            <p:nvPr/>
          </p:nvSpPr>
          <p:spPr bwMode="auto">
            <a:xfrm flipH="1">
              <a:off x="7620000" y="3676470"/>
              <a:ext cx="228600" cy="120033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32"/>
            <p:cNvSpPr txBox="1">
              <a:spLocks noChangeArrowheads="1"/>
            </p:cNvSpPr>
            <p:nvPr/>
          </p:nvSpPr>
          <p:spPr bwMode="auto">
            <a:xfrm>
              <a:off x="5467932" y="401356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19" name="Text Box 35"/>
            <p:cNvSpPr txBox="1">
              <a:spLocks noChangeArrowheads="1"/>
            </p:cNvSpPr>
            <p:nvPr/>
          </p:nvSpPr>
          <p:spPr bwMode="auto">
            <a:xfrm>
              <a:off x="8204353" y="402092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5330672" y="5648873"/>
              <a:ext cx="155728" cy="1037856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 flipH="1">
              <a:off x="8915400" y="5590457"/>
              <a:ext cx="152400" cy="1106928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1063987" y="1447286"/>
              <a:ext cx="1268296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 Matrix</a:t>
              </a:r>
            </a:p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Alien</a:t>
              </a:r>
            </a:p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Serenity</a:t>
              </a:r>
            </a:p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Casablanca</a:t>
              </a:r>
            </a:p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 </a:t>
              </a:r>
              <a:r>
                <a:rPr lang="en-US" dirty="0" err="1">
                  <a:solidFill>
                    <a:srgbClr val="008000"/>
                  </a:solidFill>
                </a:rPr>
                <a:t>Amelie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58672" y="3018528"/>
              <a:ext cx="198452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1   1   1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3   3   3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4   4   4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5   5   5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0   0   0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2   2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895600" y="3018528"/>
              <a:ext cx="2514600" cy="2677656"/>
              <a:chOff x="2971800" y="3018528"/>
              <a:chExt cx="2514600" cy="2677656"/>
            </a:xfrm>
          </p:grpSpPr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 flipH="1">
                <a:off x="5181600" y="3055104"/>
                <a:ext cx="1524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3105912" y="3044952"/>
                <a:ext cx="2286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971800" y="3018528"/>
                <a:ext cx="25146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0.13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0.02  -0.01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0.41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0.07  -0.03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0.55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0.09  -0.04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0.68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0.11  -0.05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0.15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-0.59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-0.73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-0.67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-0.29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0.32</a:t>
                </a: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6076950" y="3676471"/>
              <a:ext cx="19845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12.4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0     0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9.5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0       0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1.3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334000" y="5562600"/>
              <a:ext cx="3810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0.56   0.59  0.56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0.09    0.09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0.12  -0.02  0.12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-0.69  -0.69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0.40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-0.80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0.40   0.09    0.09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4433267" y="971399"/>
                <a:ext cx="7430176" cy="841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× 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267" y="971399"/>
                <a:ext cx="7430176" cy="8418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3658638" y="1761114"/>
            <a:ext cx="1435008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SciFi</a:t>
            </a:r>
            <a:r>
              <a:rPr lang="en-US" b="1" dirty="0">
                <a:solidFill>
                  <a:srgbClr val="C00000"/>
                </a:solidFill>
              </a:rPr>
              <a:t>-concept</a:t>
            </a:r>
          </a:p>
        </p:txBody>
      </p: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5258838" y="2065914"/>
            <a:ext cx="1897571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Romance-concept</a:t>
            </a:r>
          </a:p>
        </p:txBody>
      </p:sp>
      <p:sp>
        <p:nvSpPr>
          <p:cNvPr id="33" name="Line 33"/>
          <p:cNvSpPr>
            <a:spLocks noChangeShapeType="1"/>
          </p:cNvSpPr>
          <p:nvPr/>
        </p:nvSpPr>
        <p:spPr bwMode="auto">
          <a:xfrm>
            <a:off x="4348397" y="2067224"/>
            <a:ext cx="0" cy="6858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34" name="Line 34"/>
          <p:cNvSpPr>
            <a:spLocks noChangeShapeType="1"/>
          </p:cNvSpPr>
          <p:nvPr/>
        </p:nvSpPr>
        <p:spPr bwMode="auto">
          <a:xfrm flipH="1">
            <a:off x="5110397" y="2372024"/>
            <a:ext cx="533400" cy="3810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35" name="Text Box 35"/>
          <p:cNvSpPr txBox="1">
            <a:spLocks noChangeArrowheads="1"/>
          </p:cNvSpPr>
          <p:nvPr/>
        </p:nvSpPr>
        <p:spPr bwMode="auto">
          <a:xfrm>
            <a:off x="6898663" y="2546127"/>
            <a:ext cx="3105466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“strength” of the </a:t>
            </a:r>
            <a:r>
              <a:rPr lang="en-US" b="1" dirty="0" err="1">
                <a:solidFill>
                  <a:srgbClr val="C00000"/>
                </a:solidFill>
              </a:rPr>
              <a:t>SciFi</a:t>
            </a:r>
            <a:r>
              <a:rPr lang="en-US" b="1" dirty="0">
                <a:solidFill>
                  <a:srgbClr val="C00000"/>
                </a:solidFill>
              </a:rPr>
              <a:t>-concept</a:t>
            </a:r>
          </a:p>
        </p:txBody>
      </p:sp>
      <p:sp>
        <p:nvSpPr>
          <p:cNvPr id="36" name="Oval 37"/>
          <p:cNvSpPr>
            <a:spLocks noChangeArrowheads="1"/>
          </p:cNvSpPr>
          <p:nvPr/>
        </p:nvSpPr>
        <p:spPr bwMode="auto">
          <a:xfrm>
            <a:off x="7399927" y="3423427"/>
            <a:ext cx="729710" cy="533400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37" name="Text Box 31">
            <a:extLst>
              <a:ext uri="{FF2B5EF4-FFF2-40B4-BE49-F238E27FC236}">
                <a16:creationId xmlns:a16="http://schemas.microsoft.com/office/drawing/2014/main" id="{1F148DBD-140B-2541-9503-37D56F0D1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6377" y="5515915"/>
            <a:ext cx="1435008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SciFi</a:t>
            </a:r>
            <a:r>
              <a:rPr lang="en-US" b="1" dirty="0">
                <a:solidFill>
                  <a:srgbClr val="C00000"/>
                </a:solidFill>
              </a:rPr>
              <a:t>-concept</a:t>
            </a:r>
          </a:p>
        </p:txBody>
      </p:sp>
      <p:sp>
        <p:nvSpPr>
          <p:cNvPr id="38" name="Text Box 32">
            <a:extLst>
              <a:ext uri="{FF2B5EF4-FFF2-40B4-BE49-F238E27FC236}">
                <a16:creationId xmlns:a16="http://schemas.microsoft.com/office/drawing/2014/main" id="{DB15B758-7B52-7947-BEED-F3EF3F38B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0362" y="6141338"/>
            <a:ext cx="1897571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Romance-concept</a:t>
            </a:r>
          </a:p>
        </p:txBody>
      </p:sp>
      <p:sp>
        <p:nvSpPr>
          <p:cNvPr id="39" name="Line 33">
            <a:extLst>
              <a:ext uri="{FF2B5EF4-FFF2-40B4-BE49-F238E27FC236}">
                <a16:creationId xmlns:a16="http://schemas.microsoft.com/office/drawing/2014/main" id="{0641F196-A8D4-CC42-A44D-154434FA98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18136" y="5615968"/>
            <a:ext cx="791564" cy="81416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40" name="Line 34">
            <a:extLst>
              <a:ext uri="{FF2B5EF4-FFF2-40B4-BE49-F238E27FC236}">
                <a16:creationId xmlns:a16="http://schemas.microsoft.com/office/drawing/2014/main" id="{2CB95570-C4E2-1041-AFBB-BAB62A61EF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43796" y="5985300"/>
            <a:ext cx="765903" cy="343901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578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E15A-3379-4247-B748-6ED07E00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1A9B4-E6AC-EE40-A33A-F2FE6162F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94720" cy="4351338"/>
          </a:xfrm>
        </p:spPr>
        <p:txBody>
          <a:bodyPr/>
          <a:lstStyle/>
          <a:p>
            <a:r>
              <a:rPr lang="en-US" dirty="0"/>
              <a:t>$1 million award for people beating their algorithm by 10%</a:t>
            </a:r>
          </a:p>
          <a:p>
            <a:endParaRPr lang="en-US" dirty="0"/>
          </a:p>
          <a:p>
            <a:r>
              <a:rPr lang="en-US" dirty="0"/>
              <a:t>Simply implementing SVD already beats the algorithm Netflix was using…</a:t>
            </a:r>
          </a:p>
          <a:p>
            <a:r>
              <a:rPr lang="en-US" dirty="0"/>
              <a:t>The winning team uses an ensemble of many methods</a:t>
            </a:r>
          </a:p>
          <a:p>
            <a:pPr lvl="1"/>
            <a:r>
              <a:rPr lang="en-US" dirty="0"/>
              <a:t>SVD is one major component</a:t>
            </a:r>
          </a:p>
        </p:txBody>
      </p:sp>
    </p:spTree>
    <p:extLst>
      <p:ext uri="{BB962C8B-B14F-4D97-AF65-F5344CB8AC3E}">
        <p14:creationId xmlns:p14="http://schemas.microsoft.com/office/powerpoint/2010/main" val="272230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Perform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covered in linear algebra class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Most likely, you will just use an existing library </a:t>
            </a:r>
          </a:p>
        </p:txBody>
      </p:sp>
    </p:spTree>
    <p:extLst>
      <p:ext uri="{BB962C8B-B14F-4D97-AF65-F5344CB8AC3E}">
        <p14:creationId xmlns:p14="http://schemas.microsoft.com/office/powerpoint/2010/main" val="335509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65A855-525A-0A4E-9838-1E8BDFCCA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524" y="2745164"/>
            <a:ext cx="9816353" cy="1367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473C9-D685-A84E-8D05-C17B29A7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Bidding for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9311C-2E3E-514F-8AD6-5B8F97FB4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5801"/>
            <a:ext cx="11190194" cy="5599227"/>
          </a:xfrm>
        </p:spPr>
        <p:txBody>
          <a:bodyPr>
            <a:normAutofit/>
          </a:bodyPr>
          <a:lstStyle/>
          <a:p>
            <a:r>
              <a:rPr lang="en-US" dirty="0"/>
              <a:t>Bidding interface</a:t>
            </a:r>
          </a:p>
          <a:p>
            <a:pPr lvl="1"/>
            <a:r>
              <a:rPr lang="en-US" dirty="0"/>
              <a:t>Enter the </a:t>
            </a:r>
            <a:r>
              <a:rPr lang="en-US" b="1" dirty="0"/>
              <a:t>names of all members </a:t>
            </a:r>
            <a:r>
              <a:rPr lang="en-US" dirty="0"/>
              <a:t>in your group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I’ll announce the assignment tomorrow</a:t>
            </a:r>
          </a:p>
          <a:p>
            <a:pPr lvl="1"/>
            <a:r>
              <a:rPr lang="en-US" dirty="0"/>
              <a:t>Manually solve the max-cover problem with the following objectives (in order)</a:t>
            </a:r>
          </a:p>
          <a:p>
            <a:pPr lvl="2"/>
            <a:r>
              <a:rPr lang="en-US" dirty="0"/>
              <a:t>Minimize # groups assigned to unpreferred slots</a:t>
            </a:r>
          </a:p>
          <a:p>
            <a:pPr lvl="2"/>
            <a:r>
              <a:rPr lang="en-US" dirty="0"/>
              <a:t>Prioritize groups with more bids</a:t>
            </a:r>
          </a:p>
          <a:p>
            <a:pPr lvl="2"/>
            <a:r>
              <a:rPr lang="en-US" dirty="0"/>
              <a:t>Random assignment at the end </a:t>
            </a:r>
          </a:p>
          <a:p>
            <a:pPr lvl="1"/>
            <a:r>
              <a:rPr lang="en-US" dirty="0"/>
              <a:t>I’ll fill in the slots if there are fewer groups than slots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722BD-6213-F846-BC56-3727AEF6BF04}"/>
              </a:ext>
            </a:extLst>
          </p:cNvPr>
          <p:cNvSpPr/>
          <p:nvPr/>
        </p:nvSpPr>
        <p:spPr>
          <a:xfrm>
            <a:off x="3383594" y="2723041"/>
            <a:ext cx="1101000" cy="1442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7E291-B4A2-5546-A2B8-459F1E3D6E62}"/>
              </a:ext>
            </a:extLst>
          </p:cNvPr>
          <p:cNvSpPr txBox="1"/>
          <p:nvPr/>
        </p:nvSpPr>
        <p:spPr>
          <a:xfrm>
            <a:off x="3271331" y="4187337"/>
            <a:ext cx="515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sure you can make it before bidding these two.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051747-94DA-E14B-ABB2-D93CD40BBB95}"/>
              </a:ext>
            </a:extLst>
          </p:cNvPr>
          <p:cNvCxnSpPr>
            <a:cxnSpLocks/>
          </p:cNvCxnSpPr>
          <p:nvPr/>
        </p:nvCxnSpPr>
        <p:spPr>
          <a:xfrm flipV="1">
            <a:off x="2740847" y="2551904"/>
            <a:ext cx="530484" cy="13513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50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8480E-D3D6-2B45-A8CA-8528DC52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9738"/>
            <a:ext cx="12191999" cy="2852737"/>
          </a:xfrm>
        </p:spPr>
        <p:txBody>
          <a:bodyPr>
            <a:normAutofit/>
          </a:bodyPr>
          <a:lstStyle/>
          <a:p>
            <a:r>
              <a:rPr lang="en-US" sz="5400" dirty="0"/>
              <a:t>Let’s (finally) get back to label aggregation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4B233-ACC0-F244-AB9D-9DFC85B01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5197642"/>
            <a:ext cx="10642839" cy="892008"/>
          </a:xfrm>
        </p:spPr>
        <p:txBody>
          <a:bodyPr/>
          <a:lstStyle/>
          <a:p>
            <a:r>
              <a:rPr lang="en-US" dirty="0"/>
              <a:t>Who moderates the moderators? Crowdsourcing abuse detection in user-generated content. Ghosh, Kale, and McAfee. EC 2011.</a:t>
            </a:r>
          </a:p>
        </p:txBody>
      </p:sp>
    </p:spTree>
    <p:extLst>
      <p:ext uri="{BB962C8B-B14F-4D97-AF65-F5344CB8AC3E}">
        <p14:creationId xmlns:p14="http://schemas.microsoft.com/office/powerpoint/2010/main" val="3736502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Generated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31780" cy="47694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It’s a common practice to use user ratings to determine whether a content is good or not</a:t>
            </a:r>
          </a:p>
          <a:p>
            <a:endParaRPr lang="en-US" dirty="0"/>
          </a:p>
          <a:p>
            <a:r>
              <a:rPr lang="en-US" dirty="0"/>
              <a:t>When a content receives a bad rating</a:t>
            </a:r>
          </a:p>
          <a:p>
            <a:pPr lvl="1"/>
            <a:r>
              <a:rPr lang="en-US" dirty="0"/>
              <a:t>is the content bad, or</a:t>
            </a:r>
          </a:p>
          <a:p>
            <a:pPr lvl="1"/>
            <a:r>
              <a:rPr lang="en-US" dirty="0"/>
              <a:t>is the rating bad?</a:t>
            </a:r>
          </a:p>
          <a:p>
            <a:endParaRPr lang="en-US" dirty="0"/>
          </a:p>
          <a:p>
            <a:r>
              <a:rPr lang="en-US" dirty="0"/>
              <a:t>Given users ratings, how to decide content quality</a:t>
            </a:r>
          </a:p>
          <a:p>
            <a:endParaRPr lang="en-US" dirty="0"/>
          </a:p>
          <a:p>
            <a:r>
              <a:rPr lang="en-US" dirty="0"/>
              <a:t>This is a crowdsourcing label aggregation problem. With each rating being a label provided by a worker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51F70-4C80-6F41-BF09-4AD488760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29" y="2254322"/>
            <a:ext cx="2005904" cy="2143232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9150FE-8ECF-084A-B7FC-AECA6436C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044" y="3884140"/>
            <a:ext cx="2738207" cy="513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802941-7D2B-A845-8412-A5E8EEDB3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044" y="2340982"/>
            <a:ext cx="1886936" cy="602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C81BB7-3D31-EA4A-86B0-9ABAFFDC7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3044" y="3078132"/>
            <a:ext cx="1584307" cy="5732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37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71CA-641D-EF49-AE7D-5DE0E1149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51B8A-5ADD-6848-991B-507394ED50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25563"/>
                <a:ext cx="11193379" cy="59896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Basic components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raters,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contributions,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the rating rater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gives to contribution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Label generation process</a:t>
                </a:r>
              </a:p>
              <a:p>
                <a:pPr lvl="1"/>
                <a:r>
                  <a:rPr lang="en-US" dirty="0"/>
                  <a:t>Each contribution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true quality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−1,1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Each rater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gives </a:t>
                </a:r>
                <a:r>
                  <a:rPr lang="en-US" i="1" dirty="0"/>
                  <a:t>correct</a:t>
                </a:r>
                <a:r>
                  <a:rPr lang="en-US" dirty="0"/>
                  <a:t> rating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Goal: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from rating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𝑈</m:t>
                    </m:r>
                  </m:oMath>
                </a14:m>
                <a:r>
                  <a:rPr lang="en-US" dirty="0"/>
                  <a:t> (both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unknown)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51B8A-5ADD-6848-991B-507394ED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25563"/>
                <a:ext cx="11193379" cy="5989637"/>
              </a:xfrm>
              <a:blipFill>
                <a:blip r:embed="rId2"/>
                <a:stretch>
                  <a:fillRect l="-906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3A77B9-1BA9-EC4D-825D-CC2A11814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833106"/>
              </p:ext>
            </p:extLst>
          </p:nvPr>
        </p:nvGraphicFramePr>
        <p:xfrm>
          <a:off x="1608794" y="3083050"/>
          <a:ext cx="7012692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8782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7326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791326" y="3368842"/>
            <a:ext cx="5830160" cy="1085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030443" y="3524201"/>
                <a:ext cx="72327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𝑼</m:t>
                      </m:r>
                    </m:oMath>
                  </m:oMathPara>
                </a14:m>
                <a:endParaRPr lang="en-US" sz="4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443" y="3524201"/>
                <a:ext cx="723275" cy="7694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E71CED-EE4C-574D-94E1-21D28EA6F28C}"/>
              </a:ext>
            </a:extLst>
          </p:cNvPr>
          <p:cNvSpPr/>
          <p:nvPr/>
        </p:nvSpPr>
        <p:spPr>
          <a:xfrm>
            <a:off x="5115140" y="144821"/>
            <a:ext cx="7012692" cy="1603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NOTE:</a:t>
            </a:r>
          </a:p>
          <a:p>
            <a:r>
              <a:rPr lang="en-US" dirty="0"/>
              <a:t>1. The notations here are different from the previous slides about SVD.</a:t>
            </a:r>
          </a:p>
          <a:p>
            <a:r>
              <a:rPr lang="en-US" dirty="0"/>
              <a:t>2. The matrix also uses a different representation compared with the movie rating examples. In movie rating, each row is a user’s ratings. Here, each column is a rater’s ratings.</a:t>
            </a:r>
          </a:p>
        </p:txBody>
      </p:sp>
    </p:spTree>
    <p:extLst>
      <p:ext uri="{BB962C8B-B14F-4D97-AF65-F5344CB8AC3E}">
        <p14:creationId xmlns:p14="http://schemas.microsoft.com/office/powerpoint/2010/main" val="56719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" y="376555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Goal Seems Different from Movie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movie recommendation</a:t>
            </a:r>
          </a:p>
          <a:p>
            <a:pPr lvl="1"/>
            <a:r>
              <a:rPr lang="en-US" dirty="0"/>
              <a:t>Goal: Fill in the empty ratings (and recommend the movie with highest one)</a:t>
            </a:r>
          </a:p>
          <a:p>
            <a:endParaRPr lang="en-US" sz="200" dirty="0"/>
          </a:p>
          <a:p>
            <a:r>
              <a:rPr lang="en-US" dirty="0"/>
              <a:t>In this paper</a:t>
            </a:r>
          </a:p>
          <a:p>
            <a:pPr lvl="1"/>
            <a:r>
              <a:rPr lang="en-US" dirty="0"/>
              <a:t>Assumption: all ratings are given</a:t>
            </a:r>
          </a:p>
          <a:p>
            <a:pPr lvl="1"/>
            <a:r>
              <a:rPr lang="en-US" dirty="0"/>
              <a:t>Goal: Infer the latent variable (true quality)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Connection: Low rank approximation of the rating matrix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78AB5F-87A3-EB40-8F2A-AFE77C9DA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178696"/>
              </p:ext>
            </p:extLst>
          </p:nvPr>
        </p:nvGraphicFramePr>
        <p:xfrm>
          <a:off x="1677161" y="4211095"/>
          <a:ext cx="7012692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8782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7326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28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Look at the “Expected” Rating Matrix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3A77B9-1BA9-EC4D-825D-CC2A11814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094097"/>
              </p:ext>
            </p:extLst>
          </p:nvPr>
        </p:nvGraphicFramePr>
        <p:xfrm>
          <a:off x="2816678" y="2140115"/>
          <a:ext cx="8850660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5110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7326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63A77B9-1BA9-EC4D-825D-CC2A118142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4677578"/>
                  </p:ext>
                </p:extLst>
              </p:nvPr>
            </p:nvGraphicFramePr>
            <p:xfrm>
              <a:off x="2816678" y="4403807"/>
              <a:ext cx="8850660" cy="167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5110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73265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Contribution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63A77B9-1BA9-EC4D-825D-CC2A118142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4677578"/>
                  </p:ext>
                </p:extLst>
              </p:nvPr>
            </p:nvGraphicFramePr>
            <p:xfrm>
              <a:off x="2816678" y="4403807"/>
              <a:ext cx="8850660" cy="167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5110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Contribution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107692" r="-399145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107692" r="-302586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107692" r="-202586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107692" r="-100855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200000" r="-399145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200000" r="-302586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200000" r="-202586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200000" r="-100855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311538" r="-399145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311538" r="-302586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311538" r="-202586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311538" r="-100855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71946" y="2693304"/>
                <a:ext cx="118833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946" y="2693304"/>
                <a:ext cx="1188339" cy="707886"/>
              </a:xfrm>
              <a:prstGeom prst="rect">
                <a:avLst/>
              </a:prstGeom>
              <a:blipFill>
                <a:blip r:embed="rId4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6702" y="4888064"/>
                <a:ext cx="18882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02" y="4888064"/>
                <a:ext cx="188820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960FF59-6670-BF42-BE82-9F7BFC98D84D}"/>
                  </a:ext>
                </a:extLst>
              </p:cNvPr>
              <p:cNvSpPr/>
              <p:nvPr/>
            </p:nvSpPr>
            <p:spPr>
              <a:xfrm>
                <a:off x="4347210" y="6104394"/>
                <a:ext cx="4579620" cy="70788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b="0" dirty="0"/>
                  <a:t>: true label of contribution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dirty="0"/>
                  <a:t>: </a:t>
                </a:r>
                <a:r>
                  <a:rPr lang="en-US" sz="2000" b="0" dirty="0" err="1"/>
                  <a:t>prob</a:t>
                </a:r>
                <a:r>
                  <a:rPr lang="en-US" sz="2000" b="0" dirty="0"/>
                  <a:t> of rater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/>
                  <a:t>to give correct rating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960FF59-6670-BF42-BE82-9F7BFC98D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210" y="6104394"/>
                <a:ext cx="4579620" cy="707886"/>
              </a:xfrm>
              <a:prstGeom prst="roundRect">
                <a:avLst/>
              </a:prstGeom>
              <a:blipFill>
                <a:blip r:embed="rId6"/>
                <a:stretch>
                  <a:fillRect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1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C3A857-76BB-9243-A3F0-6115E91B85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Look at the “Expected” Rating Matrix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C3A857-76BB-9243-A3F0-6115E91B8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6C845FA-69E4-D64A-B097-55ADDC7558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7067302"/>
                  </p:ext>
                </p:extLst>
              </p:nvPr>
            </p:nvGraphicFramePr>
            <p:xfrm>
              <a:off x="2892878" y="1851107"/>
              <a:ext cx="8850660" cy="167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5110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73265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Contribution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6C845FA-69E4-D64A-B097-55ADDC7558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7067302"/>
                  </p:ext>
                </p:extLst>
              </p:nvPr>
            </p:nvGraphicFramePr>
            <p:xfrm>
              <a:off x="2892878" y="1851107"/>
              <a:ext cx="8850660" cy="167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5110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Contribution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107692" r="-398291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107692" r="-301724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107692" r="-201724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107692" r="-100000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200000" r="-398291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200000" r="-301724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200000" r="-201724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200000" r="-100000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311538" r="-398291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311538" r="-301724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311538" r="-201724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311538" r="-100000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3DB7CA-AC6A-2548-A992-59FDAE0D9081}"/>
                  </a:ext>
                </a:extLst>
              </p:cNvPr>
              <p:cNvSpPr txBox="1"/>
              <p:nvPr/>
            </p:nvSpPr>
            <p:spPr>
              <a:xfrm>
                <a:off x="624840" y="2335364"/>
                <a:ext cx="18882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3DB7CA-AC6A-2548-A992-59FDAE0D9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" y="2335364"/>
                <a:ext cx="1888209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1F490E-44E1-824F-9382-121FF938D71D}"/>
                  </a:ext>
                </a:extLst>
              </p:cNvPr>
              <p:cNvSpPr txBox="1"/>
              <p:nvPr/>
            </p:nvSpPr>
            <p:spPr>
              <a:xfrm>
                <a:off x="1830770" y="3687926"/>
                <a:ext cx="9030485" cy="1484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noBar"/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f>
                                <m:fPr>
                                  <m:type m:val="noBar"/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−1)  (2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−1)  (2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−1) …</m:t>
                          </m:r>
                        </m:e>
                      </m:d>
                    </m:oMath>
                  </m:oMathPara>
                </a14:m>
                <a:endParaRPr lang="en-US" sz="72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1F490E-44E1-824F-9382-121FF938D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70" y="3687926"/>
                <a:ext cx="9030485" cy="14845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C0BA5C3-C925-BB47-B1CC-F41CD7658F7B}"/>
              </a:ext>
            </a:extLst>
          </p:cNvPr>
          <p:cNvSpPr txBox="1"/>
          <p:nvPr/>
        </p:nvSpPr>
        <p:spPr>
          <a:xfrm>
            <a:off x="1351633" y="6225750"/>
            <a:ext cx="9894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This is the exact singular value decomposition with </a:t>
            </a:r>
            <a:r>
              <a:rPr lang="en-US" sz="3200" b="1" dirty="0"/>
              <a:t>rank 1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77C4D0-71E3-6643-A6D3-BA538860C520}"/>
                  </a:ext>
                </a:extLst>
              </p:cNvPr>
              <p:cNvSpPr txBox="1"/>
              <p:nvPr/>
            </p:nvSpPr>
            <p:spPr>
              <a:xfrm>
                <a:off x="1830770" y="5172435"/>
                <a:ext cx="3881191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77C4D0-71E3-6643-A6D3-BA538860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70" y="5172435"/>
                <a:ext cx="3881191" cy="800219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29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Look at the “Expected” Rating Matrix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26080"/>
                <a:ext cx="10515600" cy="3250883"/>
              </a:xfrm>
            </p:spPr>
            <p:txBody>
              <a:bodyPr/>
              <a:lstStyle/>
              <a:p>
                <a:r>
                  <a:rPr lang="en-US" dirty="0"/>
                  <a:t>The decomposition is not unique:</a:t>
                </a:r>
              </a:p>
              <a:p>
                <a:pPr lvl="1"/>
                <a:r>
                  <a:rPr lang="en-US" dirty="0"/>
                  <a:t>Multiply all elements in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by </a:t>
                </a:r>
                <a:r>
                  <a:rPr lang="en-US" dirty="0">
                    <a:solidFill>
                      <a:schemeClr val="accent1"/>
                    </a:solidFill>
                  </a:rPr>
                  <a:t>-1 </a:t>
                </a:r>
                <a:r>
                  <a:rPr lang="en-US" dirty="0"/>
                  <a:t>and all elements 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𝝍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by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</a:p>
              <a:p>
                <a:pPr lvl="1"/>
                <a:r>
                  <a:rPr lang="en-US" dirty="0"/>
                  <a:t>What does this mean intuitively?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Additional assumption: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&gt; 0.5 </a:t>
                </a:r>
              </a:p>
              <a:p>
                <a:pPr lvl="1"/>
                <a:r>
                  <a:rPr lang="en-US" dirty="0"/>
                  <a:t>Use this assumption to determine the sign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26080"/>
                <a:ext cx="10515600" cy="3250883"/>
              </a:xfrm>
              <a:blipFill>
                <a:blip r:embed="rId3"/>
                <a:stretch>
                  <a:fillRect l="-1086" t="-3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6CA51-52BD-5446-B545-6E18D8267782}"/>
                  </a:ext>
                </a:extLst>
              </p:cNvPr>
              <p:cNvSpPr txBox="1"/>
              <p:nvPr/>
            </p:nvSpPr>
            <p:spPr>
              <a:xfrm>
                <a:off x="3042350" y="1607666"/>
                <a:ext cx="4922310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6CA51-52BD-5446-B545-6E18D8267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350" y="1607666"/>
                <a:ext cx="4922310" cy="800219"/>
              </a:xfrm>
              <a:prstGeom prst="rect">
                <a:avLst/>
              </a:prstGeom>
              <a:blipFill>
                <a:blip r:embed="rId4"/>
                <a:stretch>
                  <a:fillRect l="-257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36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EDAAA7-2E00-5C4E-8873-12D3A59303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EDAAA7-2E00-5C4E-8873-12D3A59303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7F9632-66E9-E54F-BEFA-D34628FF5F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Exact rank 1 matrix decomposition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Rank 1 matrix approximation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Take the sign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prediction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7F9632-66E9-E54F-BEFA-D34628FF5F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6664E-801C-E249-B05F-91E1F8554814}"/>
                  </a:ext>
                </a:extLst>
              </p:cNvPr>
              <p:cNvSpPr txBox="1"/>
              <p:nvPr/>
            </p:nvSpPr>
            <p:spPr>
              <a:xfrm>
                <a:off x="2002220" y="2476346"/>
                <a:ext cx="4922310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6664E-801C-E249-B05F-91E1F8554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220" y="2476346"/>
                <a:ext cx="4922310" cy="800219"/>
              </a:xfrm>
              <a:prstGeom prst="rect">
                <a:avLst/>
              </a:prstGeom>
              <a:blipFill>
                <a:blip r:embed="rId4"/>
                <a:stretch>
                  <a:fillRect l="-257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634793-C814-4E4B-B3AF-A414E2BF1F3D}"/>
                  </a:ext>
                </a:extLst>
              </p:cNvPr>
              <p:cNvSpPr txBox="1"/>
              <p:nvPr/>
            </p:nvSpPr>
            <p:spPr>
              <a:xfrm>
                <a:off x="2047940" y="4463814"/>
                <a:ext cx="46692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′−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634793-C814-4E4B-B3AF-A414E2BF1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940" y="4463814"/>
                <a:ext cx="4669292" cy="800219"/>
              </a:xfrm>
              <a:prstGeom prst="rect">
                <a:avLst/>
              </a:prstGeom>
              <a:blipFill>
                <a:blip r:embed="rId5"/>
                <a:stretch>
                  <a:fillRect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55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BE7C-6E35-094A-96B9-F6DB7447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7CF154-9C51-C34E-A6C1-F8FF266504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They don’t directly do singular value decomposition</a:t>
                </a:r>
              </a:p>
              <a:p>
                <a:r>
                  <a:rPr lang="en-US" dirty="0"/>
                  <a:t>The top left singular vector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= Top eigenvector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In the algorithm, they perform eigenvalue decomposition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They do it for efficiency reasons</a:t>
                </a:r>
              </a:p>
              <a:p>
                <a:pPr lvl="1"/>
                <a:r>
                  <a:rPr lang="en-US" dirty="0"/>
                  <a:t>In assignment 2, you can also directly do SVD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Proposed algorithm: Spectral-Rating</a:t>
                </a:r>
              </a:p>
              <a:p>
                <a:pPr lvl="1"/>
                <a:r>
                  <a:rPr lang="en-US" dirty="0"/>
                  <a:t>Calculate the top eigenvector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Correct sign </a:t>
                </a:r>
              </a:p>
              <a:p>
                <a:pPr lvl="2"/>
                <a:r>
                  <a:rPr lang="en-US" dirty="0"/>
                  <a:t>If the majority of the sign is the same as the prediction of </a:t>
                </a:r>
                <a:r>
                  <a:rPr lang="en-US" dirty="0">
                    <a:solidFill>
                      <a:schemeClr val="accent1"/>
                    </a:solidFill>
                  </a:rPr>
                  <a:t>user 1</a:t>
                </a:r>
                <a:r>
                  <a:rPr lang="en-US" dirty="0"/>
                  <a:t>, do nothing</a:t>
                </a:r>
              </a:p>
              <a:p>
                <a:pPr lvl="2"/>
                <a:r>
                  <a:rPr lang="en-US" dirty="0"/>
                  <a:t>Else,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←−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</m:oMath>
                </a14:m>
                <a:endParaRPr lang="en-US" b="1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 is the final prediction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7CF154-9C51-C34E-A6C1-F8FF26650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C3B3E9-6E4E-A84D-8A4A-2D5AA2167E3C}"/>
              </a:ext>
            </a:extLst>
          </p:cNvPr>
          <p:cNvCxnSpPr/>
          <p:nvPr/>
        </p:nvCxnSpPr>
        <p:spPr>
          <a:xfrm flipH="1">
            <a:off x="8081682" y="5183841"/>
            <a:ext cx="221877" cy="369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28865EA-73FE-8E43-8430-3F1DD2296561}"/>
                  </a:ext>
                </a:extLst>
              </p:cNvPr>
              <p:cNvSpPr/>
              <p:nvPr/>
            </p:nvSpPr>
            <p:spPr>
              <a:xfrm>
                <a:off x="7832912" y="4188760"/>
                <a:ext cx="3146612" cy="860146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(might not be the case for assignment 2.)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28865EA-73FE-8E43-8430-3F1DD2296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912" y="4188760"/>
                <a:ext cx="3146612" cy="860146"/>
              </a:xfrm>
              <a:prstGeom prst="roundRect">
                <a:avLst/>
              </a:prstGeom>
              <a:blipFill>
                <a:blip r:embed="rId3"/>
                <a:stretch>
                  <a:fillRect l="-402" t="-5797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27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B3BA1-B7AC-D549-9AB2-14B34DB0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Theoretical Guarantees Can We Get?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B03A76-5822-9E41-A16B-1B07C271D7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Intuitions of the approach</a:t>
                </a:r>
              </a:p>
              <a:p>
                <a:pPr lvl="1"/>
                <a:r>
                  <a:rPr lang="en-US" dirty="0"/>
                  <a:t>Using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sampling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to approximate </a:t>
                </a:r>
                <a:r>
                  <a:rPr lang="en-US" dirty="0">
                    <a:solidFill>
                      <a:srgbClr val="00B050"/>
                    </a:solidFill>
                  </a:rPr>
                  <a:t>expectation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Law of large number should also apply when the sampling is random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when the number of labels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B03A76-5822-9E41-A16B-1B07C271D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A2FB77-33C9-8647-9780-D550714F6703}"/>
                  </a:ext>
                </a:extLst>
              </p:cNvPr>
              <p:cNvSpPr txBox="1"/>
              <p:nvPr/>
            </p:nvSpPr>
            <p:spPr>
              <a:xfrm>
                <a:off x="1605533" y="3905429"/>
                <a:ext cx="4922310" cy="80021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A2FB77-33C9-8647-9780-D550714F6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533" y="3905429"/>
                <a:ext cx="4922310" cy="800219"/>
              </a:xfrm>
              <a:prstGeom prst="rect">
                <a:avLst/>
              </a:prstGeom>
              <a:blipFill>
                <a:blip r:embed="rId3"/>
                <a:stretch>
                  <a:fillRect b="-1846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08E5A-FD1F-CB4E-9008-4120D6EE4F70}"/>
                  </a:ext>
                </a:extLst>
              </p:cNvPr>
              <p:cNvSpPr txBox="1"/>
              <p:nvPr/>
            </p:nvSpPr>
            <p:spPr>
              <a:xfrm>
                <a:off x="1605533" y="2855656"/>
                <a:ext cx="4669292" cy="80021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′−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08E5A-FD1F-CB4E-9008-4120D6EE4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533" y="2855656"/>
                <a:ext cx="4669292" cy="800219"/>
              </a:xfrm>
              <a:prstGeom prst="rect">
                <a:avLst/>
              </a:prstGeom>
              <a:blipFill>
                <a:blip r:embed="rId4"/>
                <a:stretch>
                  <a:fillRect b="-184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10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F07BE-3BDD-3749-9DAD-B7F5AD51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Bidding for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FC751-867E-9240-8A11-704C16B9D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biddings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FF73B-1346-E947-965A-E9E148A2E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11" y="2616634"/>
            <a:ext cx="9715516" cy="32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39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3840-343D-874A-94F9-417BF602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25563"/>
          </a:xfrm>
        </p:spPr>
        <p:txBody>
          <a:bodyPr/>
          <a:lstStyle/>
          <a:p>
            <a:r>
              <a:rPr lang="en-US" dirty="0"/>
              <a:t>Utilizing the Matrix form of </a:t>
            </a:r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604176-852C-264B-85F1-B3F6D23E7A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3940" y="4112496"/>
                <a:ext cx="10515600" cy="27455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Average prediction error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2 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𝑛𝑇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Focus on parameters you care about</a:t>
                </a:r>
              </a:p>
              <a:p>
                <a:pPr lvl="1"/>
                <a:r>
                  <a:rPr lang="en-US" dirty="0"/>
                  <a:t>How does error change as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</m:oMath>
                </a14:m>
                <a:r>
                  <a:rPr lang="en-US" dirty="0"/>
                  <a:t> changes</a:t>
                </a:r>
              </a:p>
              <a:p>
                <a:pPr lvl="1"/>
                <a:r>
                  <a:rPr lang="en-US" dirty="0"/>
                  <a:t>How does error changes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changes</a:t>
                </a:r>
              </a:p>
              <a:p>
                <a:pPr lvl="1"/>
                <a:r>
                  <a:rPr lang="en-US" dirty="0"/>
                  <a:t>How does error change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changes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604176-852C-264B-85F1-B3F6D23E7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940" y="4112496"/>
                <a:ext cx="10515600" cy="2745503"/>
              </a:xfrm>
              <a:blipFill>
                <a:blip r:embed="rId2"/>
                <a:stretch>
                  <a:fillRect l="-1086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3DFBD5-FBE8-6C43-8A95-6ECAB8163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4380"/>
            <a:ext cx="8847572" cy="2515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DC61495-3134-3C41-8E10-4699573BDBCE}"/>
                  </a:ext>
                </a:extLst>
              </p:cNvPr>
              <p:cNvSpPr/>
              <p:nvPr/>
            </p:nvSpPr>
            <p:spPr>
              <a:xfrm>
                <a:off x="8787107" y="2598340"/>
                <a:ext cx="2948940" cy="110902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b="0" dirty="0"/>
                  <a:t> # raters</a:t>
                </a:r>
              </a:p>
              <a:p>
                <a:r>
                  <a:rPr lang="en-US" sz="2800" dirty="0"/>
                  <a:t>T: # contributions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DC61495-3134-3C41-8E10-4699573BDB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107" y="2598340"/>
                <a:ext cx="2948940" cy="1109027"/>
              </a:xfrm>
              <a:prstGeom prst="roundRect">
                <a:avLst/>
              </a:prstGeom>
              <a:blipFill>
                <a:blip r:embed="rId4"/>
                <a:stretch>
                  <a:fillRect l="-2564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878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229F-2DEF-FF4A-9E38-0FA1D2B4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74D17-14A8-A142-8E38-90D6D3130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every rater rates every contribution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5AA200-EFCF-A044-A55C-53C55D8C8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806759"/>
              </p:ext>
            </p:extLst>
          </p:nvPr>
        </p:nvGraphicFramePr>
        <p:xfrm>
          <a:off x="1159328" y="2471585"/>
          <a:ext cx="8441874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6979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1264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949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229F-2DEF-FF4A-9E38-0FA1D2B4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174D17-14A8-A142-8E38-90D6D3130A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Not every rater rates every contribution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 updated label generation process</a:t>
                </a:r>
              </a:p>
              <a:p>
                <a:pPr lvl="1"/>
                <a:r>
                  <a:rPr lang="en-US" dirty="0"/>
                  <a:t>Each rater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rate a contribution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174D17-14A8-A142-8E38-90D6D3130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5AA200-EFCF-A044-A55C-53C55D8C8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064071"/>
              </p:ext>
            </p:extLst>
          </p:nvPr>
        </p:nvGraphicFramePr>
        <p:xfrm>
          <a:off x="1159328" y="2471585"/>
          <a:ext cx="8441874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6979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1264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61596FC-7DB7-7D45-8C49-A3E360F66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447" y="5233611"/>
            <a:ext cx="4100599" cy="13893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176D228-6216-1749-BD1A-D5AD749BF6CB}"/>
              </a:ext>
            </a:extLst>
          </p:cNvPr>
          <p:cNvSpPr/>
          <p:nvPr/>
        </p:nvSpPr>
        <p:spPr>
          <a:xfrm>
            <a:off x="6610493" y="5571225"/>
            <a:ext cx="4743307" cy="768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Is this a reasonable model?</a:t>
            </a:r>
          </a:p>
          <a:p>
            <a:r>
              <a:rPr lang="en-US" sz="2000" dirty="0"/>
              <a:t>Why do you think we need this model?</a:t>
            </a:r>
          </a:p>
        </p:txBody>
      </p:sp>
    </p:spTree>
    <p:extLst>
      <p:ext uri="{BB962C8B-B14F-4D97-AF65-F5344CB8AC3E}">
        <p14:creationId xmlns:p14="http://schemas.microsoft.com/office/powerpoint/2010/main" val="8771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D1EC2-049D-CA41-9D7F-DE60CBE8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18721-C0B0-E441-ABAE-29C246C530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Computation is expensive for large datasets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i="1" dirty="0">
                    <a:solidFill>
                      <a:schemeClr val="accent1"/>
                    </a:solidFill>
                  </a:rPr>
                  <a:t>T</a:t>
                </a:r>
                <a:r>
                  <a:rPr lang="en-US" dirty="0"/>
                  <a:t> by </a:t>
                </a:r>
                <a:r>
                  <a:rPr lang="en-US" i="1" dirty="0">
                    <a:solidFill>
                      <a:schemeClr val="accent1"/>
                    </a:solidFill>
                  </a:rPr>
                  <a:t>T</a:t>
                </a:r>
                <a:r>
                  <a:rPr lang="en-US" dirty="0"/>
                  <a:t>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(# contributions) is often huge in practice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Online algorithm</a:t>
                </a:r>
              </a:p>
              <a:p>
                <a:pPr lvl="1"/>
                <a:r>
                  <a:rPr lang="en-US" dirty="0"/>
                  <a:t>For a small subset of contributions, solve for their quality</a:t>
                </a:r>
              </a:p>
              <a:p>
                <a:pPr lvl="1"/>
                <a:r>
                  <a:rPr lang="en-US" dirty="0"/>
                  <a:t>Used this subset to infer rater’s skills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weighted majority voting for new contributions (as in our lecture 3)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𝑙𝑛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18721-C0B0-E441-ABAE-29C246C530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992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A37DD-251E-C44F-9A9D-8ED62311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6603-CE75-4445-9272-8249B2C5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667250"/>
          </a:xfrm>
        </p:spPr>
        <p:txBody>
          <a:bodyPr>
            <a:normAutofit/>
          </a:bodyPr>
          <a:lstStyle/>
          <a:p>
            <a:r>
              <a:rPr lang="en-US" dirty="0"/>
              <a:t>Algorithm robustness against rater manipulations</a:t>
            </a:r>
          </a:p>
          <a:p>
            <a:pPr lvl="1"/>
            <a:r>
              <a:rPr lang="en-US" dirty="0"/>
              <a:t>Change their “skills” to influence the algorithm outcome</a:t>
            </a:r>
          </a:p>
          <a:p>
            <a:pPr lvl="1"/>
            <a:r>
              <a:rPr lang="en-US" dirty="0"/>
              <a:t>Change their labeling strategy (not randomized) to influence the algorithm outcome</a:t>
            </a:r>
          </a:p>
          <a:p>
            <a:pPr lvl="1"/>
            <a:r>
              <a:rPr lang="en-US" dirty="0"/>
              <a:t>Collude with other raters to influence the outcome for a particular contribution</a:t>
            </a:r>
          </a:p>
          <a:p>
            <a:pPr lvl="1"/>
            <a:endParaRPr lang="en-US" dirty="0"/>
          </a:p>
          <a:p>
            <a:r>
              <a:rPr lang="en-US" dirty="0"/>
              <a:t>The results are “robust” if the ratio of manipulations is not large</a:t>
            </a:r>
          </a:p>
          <a:p>
            <a:endParaRPr lang="en-US" dirty="0"/>
          </a:p>
          <a:p>
            <a:r>
              <a:rPr lang="en-US" dirty="0"/>
              <a:t>What if manipulations are prevalent</a:t>
            </a:r>
          </a:p>
          <a:p>
            <a:pPr lvl="1"/>
            <a:r>
              <a:rPr lang="en-US" dirty="0"/>
              <a:t>Learning with the presence of strategic behavior </a:t>
            </a:r>
          </a:p>
          <a:p>
            <a:pPr lvl="2"/>
            <a:r>
              <a:rPr lang="en-US" dirty="0"/>
              <a:t>We will discuss more on this in the lecture </a:t>
            </a:r>
            <a:r>
              <a:rPr lang="en-US"/>
              <a:t>of Nov 16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13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5578-7194-3B49-ABBD-9B13971A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022A-F5B1-7944-9420-8E1A87C75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thoughts about this work.</a:t>
            </a:r>
          </a:p>
          <a:p>
            <a:endParaRPr lang="en-US" dirty="0"/>
          </a:p>
          <a:p>
            <a:r>
              <a:rPr lang="en-US" dirty="0"/>
              <a:t>What are your thoughts on the manipulation issue? What are the potential scenarios for manipulations to happen? Are there any way to fight again manipulations?</a:t>
            </a:r>
          </a:p>
          <a:p>
            <a:endParaRPr lang="en-US" dirty="0"/>
          </a:p>
          <a:p>
            <a:r>
              <a:rPr lang="en-US" dirty="0"/>
              <a:t>What kind of research do you like? Why?</a:t>
            </a:r>
          </a:p>
          <a:p>
            <a:pPr lvl="1"/>
            <a:r>
              <a:rPr lang="en-US" dirty="0"/>
              <a:t>Empirically oriented: Design new algorithms and examine them on some datasets. No theoretical guarantees.</a:t>
            </a:r>
          </a:p>
          <a:p>
            <a:pPr lvl="1"/>
            <a:r>
              <a:rPr lang="en-US" dirty="0"/>
              <a:t>Theoretically oriented: Make assumptions on the target problems. Design algorithms and prove theoretical properties of the algorithms.</a:t>
            </a:r>
          </a:p>
        </p:txBody>
      </p:sp>
    </p:spTree>
    <p:extLst>
      <p:ext uri="{BB962C8B-B14F-4D97-AF65-F5344CB8AC3E}">
        <p14:creationId xmlns:p14="http://schemas.microsoft.com/office/powerpoint/2010/main" val="3610577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15CD-5D5C-6C4D-905D-73D30CA8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with the Presence of Strategic Behavior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73E38-898A-F545-989C-5ADEDD1BF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on the lecture of Nov 16</a:t>
            </a:r>
          </a:p>
        </p:txBody>
      </p:sp>
    </p:spTree>
    <p:extLst>
      <p:ext uri="{BB962C8B-B14F-4D97-AF65-F5344CB8AC3E}">
        <p14:creationId xmlns:p14="http://schemas.microsoft.com/office/powerpoint/2010/main" val="2955389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A521-55AA-9046-BF66-E4C08174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C0DB3-60D7-3643-A035-E9D1BDC7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87" y="1962785"/>
            <a:ext cx="57457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14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18CF7-276A-C045-9275-ACDF1C9E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030" y="1966595"/>
            <a:ext cx="5573406" cy="4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7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ABDF9-C3C9-2441-8E3D-45CB264F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30" y="1948751"/>
            <a:ext cx="5565429" cy="42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08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5A20-62D4-3E47-970D-F102CFCC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00328-20A9-7642-AA4D-5515DF30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Due: September 24 (next Friday)</a:t>
            </a:r>
          </a:p>
          <a:p>
            <a:r>
              <a:rPr lang="en-US" dirty="0"/>
              <a:t>I have posted a list of example/past projects on the course website</a:t>
            </a:r>
          </a:p>
          <a:p>
            <a:endParaRPr lang="en-US" dirty="0"/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Title, team members</a:t>
            </a:r>
          </a:p>
          <a:p>
            <a:pPr lvl="1"/>
            <a:r>
              <a:rPr lang="en-US" dirty="0"/>
              <a:t>1~2 paragraphs describing what you want to do</a:t>
            </a:r>
          </a:p>
          <a:p>
            <a:pPr lvl="1"/>
            <a:r>
              <a:rPr lang="en-US" dirty="0"/>
              <a:t>At least one relevant paper </a:t>
            </a:r>
          </a:p>
          <a:p>
            <a:endParaRPr lang="en-US" dirty="0"/>
          </a:p>
          <a:p>
            <a:r>
              <a:rPr lang="en-US" dirty="0"/>
              <a:t>Submission:</a:t>
            </a:r>
          </a:p>
          <a:p>
            <a:pPr lvl="1"/>
            <a:r>
              <a:rPr lang="en-US" dirty="0"/>
              <a:t>Submit on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One submission per group.</a:t>
            </a:r>
          </a:p>
          <a:p>
            <a:pPr lvl="1"/>
            <a:r>
              <a:rPr lang="en-US" dirty="0"/>
              <a:t>Need to include all teammates using the </a:t>
            </a:r>
            <a:r>
              <a:rPr lang="en-US" dirty="0" err="1"/>
              <a:t>Gradescope</a:t>
            </a:r>
            <a:r>
              <a:rPr lang="en-US" dirty="0"/>
              <a:t> interface.</a:t>
            </a:r>
          </a:p>
        </p:txBody>
      </p:sp>
    </p:spTree>
    <p:extLst>
      <p:ext uri="{BB962C8B-B14F-4D97-AF65-F5344CB8AC3E}">
        <p14:creationId xmlns:p14="http://schemas.microsoft.com/office/powerpoint/2010/main" val="196511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30289" y="2625909"/>
            <a:ext cx="11353800" cy="11019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Goodhart’s</a:t>
            </a:r>
            <a:r>
              <a:rPr lang="en-US" dirty="0"/>
              <a:t> law: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“If a measure becomes the public’s goal, it is no longer a good measure.”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73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B32A-CAF3-734A-A9EF-E0512D57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FE896-422E-E244-A82D-07036A15F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EM-based methods</a:t>
            </a:r>
          </a:p>
          <a:p>
            <a:pPr lvl="1"/>
            <a:r>
              <a:rPr lang="en-US" dirty="0"/>
              <a:t>Empirically performs well</a:t>
            </a:r>
          </a:p>
          <a:p>
            <a:pPr lvl="1"/>
            <a:r>
              <a:rPr lang="en-US" dirty="0"/>
              <a:t>Relatively computationally efficient</a:t>
            </a:r>
          </a:p>
          <a:p>
            <a:pPr lvl="1"/>
            <a:r>
              <a:rPr lang="en-US" dirty="0"/>
              <a:t>No theoretical guarantee</a:t>
            </a:r>
          </a:p>
          <a:p>
            <a:endParaRPr lang="en-US" dirty="0"/>
          </a:p>
          <a:p>
            <a:r>
              <a:rPr lang="en-US" dirty="0"/>
              <a:t>Matrix-based methods</a:t>
            </a:r>
          </a:p>
          <a:p>
            <a:pPr lvl="1"/>
            <a:r>
              <a:rPr lang="en-US" dirty="0"/>
              <a:t>Comes with theoretical guarantee</a:t>
            </a:r>
          </a:p>
          <a:p>
            <a:pPr lvl="1"/>
            <a:r>
              <a:rPr lang="en-US" dirty="0"/>
              <a:t>Computationally expensive</a:t>
            </a:r>
          </a:p>
          <a:p>
            <a:pPr lvl="1"/>
            <a:endParaRPr lang="en-US" dirty="0"/>
          </a:p>
          <a:p>
            <a:r>
              <a:rPr lang="en-US" dirty="0"/>
              <a:t>Can we achieve the best of both worlds? </a:t>
            </a:r>
          </a:p>
        </p:txBody>
      </p:sp>
    </p:spTree>
    <p:extLst>
      <p:ext uri="{BB962C8B-B14F-4D97-AF65-F5344CB8AC3E}">
        <p14:creationId xmlns:p14="http://schemas.microsoft.com/office/powerpoint/2010/main" val="92942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294C-0B48-F249-A08F-40CB094B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Methods Meet 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DFB8-3579-9848-855E-23BABD6E0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Spectral Methods Meet EM: A Provably Optimal Algorithm for Crowdsourcing. Zhang et al. JMLR 2016.</a:t>
            </a:r>
          </a:p>
          <a:p>
            <a:endParaRPr lang="en-US" dirty="0"/>
          </a:p>
          <a:p>
            <a:r>
              <a:rPr lang="en-US" dirty="0"/>
              <a:t>The main issue for EM: Might converge to local optimum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299D9-D45E-C843-B89F-5E6459F6A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39" y="3742104"/>
            <a:ext cx="5914033" cy="300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32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294C-0B48-F249-A08F-40CB094B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Methods Meet 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DFB8-3579-9848-855E-23BABD6E0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Key idea:</a:t>
            </a:r>
          </a:p>
          <a:p>
            <a:pPr lvl="1"/>
            <a:r>
              <a:rPr lang="en-US" dirty="0"/>
              <a:t>Estimate the “confusion matrix” from data</a:t>
            </a:r>
          </a:p>
          <a:p>
            <a:pPr lvl="1"/>
            <a:r>
              <a:rPr lang="en-US" dirty="0"/>
              <a:t>Using the estimation as the initial point for running the EM algorithm</a:t>
            </a:r>
          </a:p>
          <a:p>
            <a:endParaRPr lang="en-US" dirty="0"/>
          </a:p>
          <a:p>
            <a:r>
              <a:rPr lang="en-US" dirty="0"/>
              <a:t>Key results</a:t>
            </a:r>
          </a:p>
          <a:p>
            <a:pPr lvl="1"/>
            <a:r>
              <a:rPr lang="en-US" dirty="0"/>
              <a:t>Given this fine-tuned starting point, with high probability, EM can achieve global optimal</a:t>
            </a:r>
          </a:p>
        </p:txBody>
      </p:sp>
    </p:spTree>
    <p:extLst>
      <p:ext uri="{BB962C8B-B14F-4D97-AF65-F5344CB8AC3E}">
        <p14:creationId xmlns:p14="http://schemas.microsoft.com/office/powerpoint/2010/main" val="1553782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39E3-7C0B-3B4B-9AA4-8D3C1432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9DEAE-BB24-4343-8102-236D90C4B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Assignment 1 is due this Friday</a:t>
            </a:r>
          </a:p>
          <a:p>
            <a:endParaRPr lang="en-US" dirty="0"/>
          </a:p>
          <a:p>
            <a:r>
              <a:rPr lang="en-US" dirty="0"/>
              <a:t>Assignment 2</a:t>
            </a:r>
          </a:p>
          <a:p>
            <a:pPr lvl="1"/>
            <a:r>
              <a:rPr lang="en-US" dirty="0"/>
              <a:t>Posted on the course website</a:t>
            </a:r>
          </a:p>
          <a:p>
            <a:pPr lvl="1"/>
            <a:r>
              <a:rPr lang="en-US" dirty="0"/>
              <a:t>Due: October 1 (Friday)</a:t>
            </a:r>
          </a:p>
          <a:p>
            <a:endParaRPr lang="en-US" dirty="0"/>
          </a:p>
          <a:p>
            <a:pPr lvl="1"/>
            <a:r>
              <a:rPr lang="en-US" dirty="0"/>
              <a:t>Programming assignments</a:t>
            </a:r>
          </a:p>
          <a:p>
            <a:pPr lvl="2"/>
            <a:r>
              <a:rPr lang="en-US" dirty="0"/>
              <a:t>Implement and compare the performance of majority voting, EM, and SVD</a:t>
            </a:r>
          </a:p>
          <a:p>
            <a:pPr lvl="2"/>
            <a:r>
              <a:rPr lang="en-US" dirty="0"/>
              <a:t>You can use any programming language you like</a:t>
            </a:r>
          </a:p>
          <a:p>
            <a:pPr lvl="2"/>
            <a:r>
              <a:rPr lang="en-US" dirty="0"/>
              <a:t>You will be </a:t>
            </a:r>
            <a:r>
              <a:rPr lang="en-US" dirty="0">
                <a:solidFill>
                  <a:srgbClr val="FF0000"/>
                </a:solidFill>
              </a:rPr>
              <a:t>graded based on the report</a:t>
            </a:r>
          </a:p>
          <a:p>
            <a:pPr lvl="1"/>
            <a:r>
              <a:rPr lang="en-US" dirty="0"/>
              <a:t>You need to submit your codes</a:t>
            </a:r>
          </a:p>
          <a:p>
            <a:pPr lvl="3"/>
            <a:r>
              <a:rPr lang="en-US" dirty="0"/>
              <a:t>Used for plagiarism tests</a:t>
            </a:r>
          </a:p>
          <a:p>
            <a:pPr lvl="3"/>
            <a:r>
              <a:rPr lang="en-US" dirty="0"/>
              <a:t>Might check the codes if we have confusions/doubts on the reported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4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D99D-5FA0-3640-A016-4F8243DC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97CCB-F0A0-7B4E-BB9B-1F05737D5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558"/>
          </a:xfrm>
        </p:spPr>
        <p:txBody>
          <a:bodyPr>
            <a:normAutofit/>
          </a:bodyPr>
          <a:lstStyle/>
          <a:p>
            <a:r>
              <a:rPr lang="en-US" dirty="0"/>
              <a:t>Dataset: </a:t>
            </a:r>
          </a:p>
          <a:p>
            <a:pPr lvl="1"/>
            <a:r>
              <a:rPr lang="en-US" dirty="0">
                <a:hlinkClick r:id="rId2"/>
              </a:rPr>
              <a:t>https://sites.google.com/site/nlpannotations</a:t>
            </a:r>
            <a:r>
              <a:rPr lang="en-US" dirty="0"/>
              <a:t>.  (</a:t>
            </a:r>
            <a:r>
              <a:rPr lang="en-US" dirty="0" err="1"/>
              <a:t>rte.standardized.tsv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Recognizing Textual Entailment (RTE) task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800 tasks; 164 workers; 10 labels per task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6A2D6-8BC4-9240-9AFD-A0C0B636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934" y="3513561"/>
            <a:ext cx="9342941" cy="15086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C68928-37B1-934A-9A2A-76C3E4919CDD}"/>
              </a:ext>
            </a:extLst>
          </p:cNvPr>
          <p:cNvSpPr/>
          <p:nvPr/>
        </p:nvSpPr>
        <p:spPr>
          <a:xfrm>
            <a:off x="2219981" y="3438797"/>
            <a:ext cx="9551894" cy="1114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F067C-0C58-C14A-9169-24CFBD4DBD38}"/>
              </a:ext>
            </a:extLst>
          </p:cNvPr>
          <p:cNvSpPr txBox="1"/>
          <p:nvPr/>
        </p:nvSpPr>
        <p:spPr>
          <a:xfrm>
            <a:off x="5696755" y="4763543"/>
            <a:ext cx="609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Task: Whether the first sentence implies the second hypothesis</a:t>
            </a:r>
          </a:p>
        </p:txBody>
      </p:sp>
    </p:spTree>
    <p:extLst>
      <p:ext uri="{BB962C8B-B14F-4D97-AF65-F5344CB8AC3E}">
        <p14:creationId xmlns:p14="http://schemas.microsoft.com/office/powerpoint/2010/main" val="303031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441F-F2E1-D04C-9E96-ECDB5CD5D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 2</a:t>
            </a:r>
          </a:p>
        </p:txBody>
      </p:sp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A942D6C0-3088-B148-8EC0-75C1A7FFA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493" y="2014747"/>
            <a:ext cx="8079469" cy="46260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DDCC42-B625-544D-8EC0-CDB94CD715EC}"/>
              </a:ext>
            </a:extLst>
          </p:cNvPr>
          <p:cNvSpPr txBox="1"/>
          <p:nvPr/>
        </p:nvSpPr>
        <p:spPr>
          <a:xfrm>
            <a:off x="1943100" y="1506022"/>
            <a:ext cx="193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Ignore this column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A1DDB-EB20-6C4F-A694-EC72001CD0D0}"/>
              </a:ext>
            </a:extLst>
          </p:cNvPr>
          <p:cNvSpPr txBox="1"/>
          <p:nvPr/>
        </p:nvSpPr>
        <p:spPr>
          <a:xfrm>
            <a:off x="5535903" y="1380904"/>
            <a:ext cx="1127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Worker 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05383E-95C0-AC4D-A28A-6B5F25096EF3}"/>
              </a:ext>
            </a:extLst>
          </p:cNvPr>
          <p:cNvSpPr txBox="1"/>
          <p:nvPr/>
        </p:nvSpPr>
        <p:spPr>
          <a:xfrm>
            <a:off x="7203322" y="1375875"/>
            <a:ext cx="83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Task 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3A403A-7B69-C040-B456-86140A6C4E08}"/>
              </a:ext>
            </a:extLst>
          </p:cNvPr>
          <p:cNvSpPr txBox="1"/>
          <p:nvPr/>
        </p:nvSpPr>
        <p:spPr>
          <a:xfrm>
            <a:off x="8040026" y="938468"/>
            <a:ext cx="14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Worker Label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B5B892-E12C-974B-9F3B-12019BB41F89}"/>
              </a:ext>
            </a:extLst>
          </p:cNvPr>
          <p:cNvSpPr txBox="1"/>
          <p:nvPr/>
        </p:nvSpPr>
        <p:spPr>
          <a:xfrm>
            <a:off x="9589683" y="952024"/>
            <a:ext cx="2694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Ground Truth</a:t>
            </a:r>
          </a:p>
          <a:p>
            <a:r>
              <a:rPr lang="en-US" dirty="0">
                <a:solidFill>
                  <a:schemeClr val="accent2"/>
                </a:solidFill>
              </a:rPr>
              <a:t>(only used to evaluate </a:t>
            </a:r>
          </a:p>
          <a:p>
            <a:r>
              <a:rPr lang="en-US" dirty="0">
                <a:solidFill>
                  <a:schemeClr val="accent2"/>
                </a:solidFill>
              </a:rPr>
              <a:t>the aggregation algorithm)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F503F4-9973-464E-9686-05001DE768B8}"/>
              </a:ext>
            </a:extLst>
          </p:cNvPr>
          <p:cNvCxnSpPr>
            <a:cxnSpLocks/>
          </p:cNvCxnSpPr>
          <p:nvPr/>
        </p:nvCxnSpPr>
        <p:spPr>
          <a:xfrm flipV="1">
            <a:off x="2823210" y="1830081"/>
            <a:ext cx="240030" cy="18466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F8325B-8908-DA48-9A69-CDB59F46C30B}"/>
              </a:ext>
            </a:extLst>
          </p:cNvPr>
          <p:cNvCxnSpPr>
            <a:cxnSpLocks/>
          </p:cNvCxnSpPr>
          <p:nvPr/>
        </p:nvCxnSpPr>
        <p:spPr>
          <a:xfrm flipH="1" flipV="1">
            <a:off x="6326461" y="1744991"/>
            <a:ext cx="131489" cy="2102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9795E8-8DAA-9542-AF05-7D12A6572780}"/>
              </a:ext>
            </a:extLst>
          </p:cNvPr>
          <p:cNvCxnSpPr>
            <a:cxnSpLocks/>
          </p:cNvCxnSpPr>
          <p:nvPr/>
        </p:nvCxnSpPr>
        <p:spPr>
          <a:xfrm flipH="1" flipV="1">
            <a:off x="7729468" y="1690688"/>
            <a:ext cx="278139" cy="31903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2FF557-9248-6045-B81F-26979F42909C}"/>
              </a:ext>
            </a:extLst>
          </p:cNvPr>
          <p:cNvCxnSpPr>
            <a:cxnSpLocks/>
          </p:cNvCxnSpPr>
          <p:nvPr/>
        </p:nvCxnSpPr>
        <p:spPr>
          <a:xfrm flipV="1">
            <a:off x="8769143" y="1287678"/>
            <a:ext cx="1" cy="66752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D1A2DD-FE34-AC41-9556-EC963055A2B1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9368790" y="1413689"/>
            <a:ext cx="220893" cy="48101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F6F9332-CEAB-534B-83EE-3AB39BFDFB83}"/>
              </a:ext>
            </a:extLst>
          </p:cNvPr>
          <p:cNvSpPr txBox="1"/>
          <p:nvPr/>
        </p:nvSpPr>
        <p:spPr>
          <a:xfrm>
            <a:off x="6950080" y="282465"/>
            <a:ext cx="503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might want to convert the labels/gold to {+1,-1}</a:t>
            </a:r>
          </a:p>
        </p:txBody>
      </p:sp>
    </p:spTree>
    <p:extLst>
      <p:ext uri="{BB962C8B-B14F-4D97-AF65-F5344CB8AC3E}">
        <p14:creationId xmlns:p14="http://schemas.microsoft.com/office/powerpoint/2010/main" val="158685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A0355-DE67-DF4F-B0F4-655C2CC7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FE153-F882-1444-8395-7DA294D8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76747" cy="5187017"/>
          </a:xfrm>
        </p:spPr>
        <p:txBody>
          <a:bodyPr>
            <a:normAutofit/>
          </a:bodyPr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Create random subsampled datasets:</a:t>
            </a:r>
          </a:p>
          <a:p>
            <a:pPr lvl="2"/>
            <a:r>
              <a:rPr lang="en-US" dirty="0"/>
              <a:t>Original: 800 tasks; 164 workers; </a:t>
            </a:r>
            <a:r>
              <a:rPr lang="en-US" b="1" dirty="0">
                <a:solidFill>
                  <a:schemeClr val="accent1"/>
                </a:solidFill>
              </a:rPr>
              <a:t>10</a:t>
            </a:r>
            <a:r>
              <a:rPr lang="en-US" dirty="0"/>
              <a:t> labels per task</a:t>
            </a:r>
          </a:p>
          <a:p>
            <a:pPr lvl="2"/>
            <a:r>
              <a:rPr lang="en-US" dirty="0"/>
              <a:t>Randomly sub-sample the labels, such that each task has </a:t>
            </a:r>
            <a:r>
              <a:rPr lang="en-US" b="1" dirty="0">
                <a:solidFill>
                  <a:schemeClr val="accent1"/>
                </a:solidFill>
              </a:rPr>
              <a:t>k</a:t>
            </a:r>
            <a:r>
              <a:rPr lang="en-US" dirty="0"/>
              <a:t> labels</a:t>
            </a:r>
          </a:p>
          <a:p>
            <a:pPr lvl="3"/>
            <a:r>
              <a:rPr lang="en-US" dirty="0">
                <a:solidFill>
                  <a:schemeClr val="accent1"/>
                </a:solidFill>
              </a:rPr>
              <a:t>k=1, 2, 3,  …, 10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accent2"/>
                </a:solidFill>
              </a:rPr>
              <a:t>majority voting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EM</a:t>
            </a:r>
            <a:r>
              <a:rPr lang="en-US" dirty="0"/>
              <a:t> (simple version as in the discussion session), </a:t>
            </a:r>
            <a:r>
              <a:rPr lang="en-US" dirty="0">
                <a:solidFill>
                  <a:schemeClr val="accent2"/>
                </a:solidFill>
              </a:rPr>
              <a:t>SVD</a:t>
            </a:r>
          </a:p>
          <a:p>
            <a:pPr lvl="1"/>
            <a:r>
              <a:rPr lang="en-US" dirty="0"/>
              <a:t>Calculate the error (ratio of tasks the algorithms make wrong predictions)</a:t>
            </a:r>
          </a:p>
          <a:p>
            <a:pPr lvl="1"/>
            <a:r>
              <a:rPr lang="en-US" dirty="0"/>
              <a:t>Compare the performance of algorithms</a:t>
            </a:r>
          </a:p>
          <a:p>
            <a:pPr lvl="2"/>
            <a:r>
              <a:rPr lang="en-US" dirty="0"/>
              <a:t>Generate a figure with x-axis being k, y-axis being error</a:t>
            </a:r>
          </a:p>
          <a:p>
            <a:pPr lvl="2"/>
            <a:r>
              <a:rPr lang="en-US" dirty="0"/>
              <a:t>Plot 3 curves, each corresponding to an algorithm</a:t>
            </a:r>
          </a:p>
          <a:p>
            <a:pPr lvl="1"/>
            <a:r>
              <a:rPr lang="en-US" dirty="0"/>
              <a:t>Offer brief discussion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”</a:t>
            </a:r>
            <a:r>
              <a:rPr lang="en-US" dirty="0">
                <a:solidFill>
                  <a:schemeClr val="accent2"/>
                </a:solidFill>
              </a:rPr>
              <a:t>Expand</a:t>
            </a:r>
            <a:r>
              <a:rPr lang="en-US" dirty="0"/>
              <a:t>” the dataset to see the performance of SVD with larger </a:t>
            </a:r>
            <a:r>
              <a:rPr lang="en-US" b="1" dirty="0">
                <a:solidFill>
                  <a:schemeClr val="accent1"/>
                </a:solidFill>
              </a:rPr>
              <a:t>k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02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21274</TotalTime>
  <Words>3231</Words>
  <Application>Microsoft Macintosh PowerPoint</Application>
  <PresentationFormat>Widescreen</PresentationFormat>
  <Paragraphs>785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Comic Sans MS</vt:lpstr>
      <vt:lpstr>Sylfaen</vt:lpstr>
      <vt:lpstr>Symbol</vt:lpstr>
      <vt:lpstr>Times New Roman</vt:lpstr>
      <vt:lpstr>Office Theme</vt:lpstr>
      <vt:lpstr>1_Office Theme</vt:lpstr>
      <vt:lpstr>Custom Design</vt:lpstr>
      <vt:lpstr>Lecture 5 Label Aggregation: Matrix-Based Methods</vt:lpstr>
      <vt:lpstr>Logistics: Bidding for Presentations</vt:lpstr>
      <vt:lpstr>Logistics: Bidding for Presentations</vt:lpstr>
      <vt:lpstr>Logistics: Bidding for Presentations</vt:lpstr>
      <vt:lpstr>Logistics: Project Proposal</vt:lpstr>
      <vt:lpstr>Logistics: Assignments</vt:lpstr>
      <vt:lpstr>Logistics: Assignment 2</vt:lpstr>
      <vt:lpstr>Logistics: Assignment 2</vt:lpstr>
      <vt:lpstr>Logistics: Assignment 2</vt:lpstr>
      <vt:lpstr>Quick Recap</vt:lpstr>
      <vt:lpstr>EM-Based Approach</vt:lpstr>
      <vt:lpstr>EM-Based Approach</vt:lpstr>
      <vt:lpstr>Today’s Lecture</vt:lpstr>
      <vt:lpstr>Label Aggregation </vt:lpstr>
      <vt:lpstr>Let’s Look at Another Similar Problem</vt:lpstr>
      <vt:lpstr>Collaborative Filtering</vt:lpstr>
      <vt:lpstr>Collaborative Filtering</vt:lpstr>
      <vt:lpstr>Discussions and Intuitions</vt:lpstr>
      <vt:lpstr>A very short intro to Low rank matrix approximation</vt:lpstr>
      <vt:lpstr>Rank of a Matrix</vt:lpstr>
      <vt:lpstr>Singular Value Decomposition (SVD)</vt:lpstr>
      <vt:lpstr>Singular Value Decomposition (SVD)</vt:lpstr>
      <vt:lpstr>Rank 1 Approximation</vt:lpstr>
      <vt:lpstr>Rank k Approximation</vt:lpstr>
      <vt:lpstr>Rank k Approximation</vt:lpstr>
      <vt:lpstr>Movie Recommendation Example</vt:lpstr>
      <vt:lpstr>Movie Recommendation Example</vt:lpstr>
      <vt:lpstr>Netflix Challenge</vt:lpstr>
      <vt:lpstr>How to Perform SVD</vt:lpstr>
      <vt:lpstr>Let’s (finally) get back to label aggregation</vt:lpstr>
      <vt:lpstr>User Generated Content</vt:lpstr>
      <vt:lpstr>Model</vt:lpstr>
      <vt:lpstr>The Goal Seems Different from Movie Recommendation</vt:lpstr>
      <vt:lpstr>Look at the “Expected” Rating Matrix E[U]</vt:lpstr>
      <vt:lpstr>Look at the “Expected” Rating Matrix E[U]</vt:lpstr>
      <vt:lpstr>Look at the “Expected” Rating Matrix E[U]</vt:lpstr>
      <vt:lpstr>From E[U] to U</vt:lpstr>
      <vt:lpstr>More Details</vt:lpstr>
      <vt:lpstr>What Theoretical Guarantees Can We Get?</vt:lpstr>
      <vt:lpstr>Utilizing the Matrix form of Hoeffding’s Inequality</vt:lpstr>
      <vt:lpstr>Extensions</vt:lpstr>
      <vt:lpstr>Extensions</vt:lpstr>
      <vt:lpstr>Extensions</vt:lpstr>
      <vt:lpstr>Extensions</vt:lpstr>
      <vt:lpstr>Discussion</vt:lpstr>
      <vt:lpstr>Learning with the Presence of Strategic Behavior</vt:lpstr>
      <vt:lpstr>Example: Spam Classification</vt:lpstr>
      <vt:lpstr>Example: Spam Classification</vt:lpstr>
      <vt:lpstr>Example: Spam Classification</vt:lpstr>
      <vt:lpstr>PowerPoint Presentation</vt:lpstr>
      <vt:lpstr>What We Learned So Far</vt:lpstr>
      <vt:lpstr>Spectral Methods Meet EM</vt:lpstr>
      <vt:lpstr>Spectral Methods Meet 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2988</cp:revision>
  <cp:lastPrinted>2019-09-11T20:53:14Z</cp:lastPrinted>
  <dcterms:created xsi:type="dcterms:W3CDTF">2017-08-24T15:35:37Z</dcterms:created>
  <dcterms:modified xsi:type="dcterms:W3CDTF">2021-09-14T20:50:24Z</dcterms:modified>
</cp:coreProperties>
</file>